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League Spartan"/>
      <p:regular r:id="rId39"/>
      <p:bold r:id="rId40"/>
    </p:embeddedFont>
    <p:embeddedFont>
      <p:font typeface="Roboto"/>
      <p:regular r:id="rId41"/>
      <p:bold r:id="rId42"/>
      <p:italic r:id="rId43"/>
      <p:boldItalic r:id="rId44"/>
    </p:embeddedFont>
    <p:embeddedFont>
      <p:font typeface="Poppi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9" roundtripDataSignature="AMtx7mjuTxwNbjdO/6ldfGfNEOKPzDOhp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 name="Ohio Progressive Democrats Caucus"/>
  <p:cmAuthor clrIdx="1" id="1" initials="" lastIdx="1" name="Greene County Democratic Part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455928-FA0E-4029-8B5A-58C22E77A3D9}">
  <a:tblStyle styleId="{87455928-FA0E-4029-8B5A-58C22E77A3D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agueSpartan-bold.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oppins-bold.fntdata"/><Relationship Id="rId45"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oppins-boldItalic.fntdata"/><Relationship Id="rId47" Type="http://schemas.openxmlformats.org/officeDocument/2006/relationships/font" Target="fonts/Poppins-italic.fntdata"/><Relationship Id="rId49"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LeagueSpartan-regular.fntdata"/><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1-17T16:01:54.596">
    <p:pos x="6000" y="0"/>
    <p:text>Introduction: Kim
Vision and Goals: Will
Agenda and video: Amana</p:text>
    <p:extLst>
      <p:ext uri="{C676402C-5697-4E1C-873F-D02D1690AC5C}">
        <p15:threadingInfo timeZoneBias="0"/>
      </p:ext>
      <p:ext uri="http://customooxmlschemas.google.com/">
        <go:slidesCustomData xmlns:go="http://customooxmlschemas.google.com/" commentPostId="AAAByqIW4fQ"/>
      </p:ext>
    </p:extLst>
  </p:cm>
  <p:cm authorId="1" idx="1" dt="2026-01-17T16:01:54.596">
    <p:pos x="6000" y="0"/>
    <p:text>MC: Amana
Introduction: Kim
Vision and Goals: Will
Agenda and video, why join: Amana
12-21: Kim
State Central Committees: Amana
24/25, introduce local leaders: Kim</p:text>
    <p:extLst>
      <p:ext uri="{C676402C-5697-4E1C-873F-D02D1690AC5C}">
        <p15:threadingInfo timeZoneBias="0">
          <p15:parentCm authorId="0" idx="1"/>
        </p15:threadingInfo>
      </p:ext>
      <p:ext uri="http://customooxmlschemas.google.com/">
        <go:slidesCustomData xmlns:go="http://customooxmlschemas.google.com/" commentPostId="AAAByqIW4fU"/>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6-01-17T15:09:21.264">
    <p:pos x="99" y="605"/>
    <p:text>Go through and solidify these, are these all goals??</p:text>
    <p:extLst>
      <p:ext uri="{C676402C-5697-4E1C-873F-D02D1690AC5C}">
        <p15:threadingInfo timeZoneBias="0"/>
      </p:ext>
      <p:ext uri="http://customooxmlschemas.google.com/">
        <go:slidesCustomData xmlns:go="http://customooxmlschemas.google.com/" commentPostId="AAAByqGHfGk"/>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6-01-17T15:17:28.768">
    <p:pos x="6000" y="0"/>
    <p:text>Fix content on here based on guide</p:text>
    <p:extLst>
      <p:ext uri="{C676402C-5697-4E1C-873F-D02D1690AC5C}">
        <p15:threadingInfo timeZoneBias="0"/>
      </p:ext>
      <p:ext uri="http://customooxmlschemas.google.com/">
        <go:slidesCustomData xmlns:go="http://customooxmlschemas.google.com/" commentPostId="AAAByqGHfGo"/>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6-01-17T15:21:44.402">
    <p:pos x="147" y="735"/>
    <p:text>Review handbook for this</p:text>
    <p:extLst>
      <p:ext uri="{C676402C-5697-4E1C-873F-D02D1690AC5C}">
        <p15:threadingInfo timeZoneBias="0"/>
      </p:ext>
      <p:ext uri="http://customooxmlschemas.google.com/">
        <go:slidesCustomData xmlns:go="http://customooxmlschemas.google.com/" commentPostId="AAAByqIW4fE"/>
      </p:ext>
    </p:extLst>
  </p:cm>
  <p:cm authorId="0" idx="5" dt="2026-01-17T15:22:24.010">
    <p:pos x="147" y="835"/>
    <p:text>Double check this</p:text>
    <p:extLst>
      <p:ext uri="{C676402C-5697-4E1C-873F-D02D1690AC5C}">
        <p15:threadingInfo timeZoneBias="0"/>
      </p:ext>
      <p:ext uri="http://customooxmlschemas.google.com/">
        <go:slidesCustomData xmlns:go="http://customooxmlschemas.google.com/" commentPostId="AAAByqIW4fI"/>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6-01-17T15:28:56.923">
    <p:pos x="158" y="518"/>
    <p:text>Reformat to make this number and double check forms</p:text>
    <p:extLst>
      <p:ext uri="{C676402C-5697-4E1C-873F-D02D1690AC5C}">
        <p15:threadingInfo timeZoneBias="0"/>
      </p:ext>
      <p:ext uri="http://customooxmlschemas.google.com/">
        <go:slidesCustomData xmlns:go="http://customooxmlschemas.google.com/" commentPostId="AAAByqIW4f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b8a172493d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b8a172493d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b7ad16478d_2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3b7ad16478d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b7eba358c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b7eba358c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b7eba358c2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b7eba358c2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b7eba358c2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3b7eba358c2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b8a172493d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3b8a172493d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b8a172493d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3b8a172493d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b8a172493d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3b8a172493d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b8a172493d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b8a172493d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b8a172493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3b8a17249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b7fa6d43e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b7fa6d43e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b7fa6d43e9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3b7fa6d43e9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000000"/>
              </a:buClr>
              <a:buSzPts val="5200"/>
              <a:buNone/>
              <a:defRPr sz="52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3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3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5" name="Google Shape;55;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4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4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4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 name="Shape 13"/>
        <p:cNvGrpSpPr/>
        <p:nvPr/>
      </p:nvGrpSpPr>
      <p:grpSpPr>
        <a:xfrm>
          <a:off x="0" y="0"/>
          <a:ext cx="0" cy="0"/>
          <a:chOff x="0" y="0"/>
          <a:chExt cx="0" cy="0"/>
        </a:xfrm>
      </p:grpSpPr>
      <p:sp>
        <p:nvSpPr>
          <p:cNvPr id="14" name="Google Shape;14;p31"/>
          <p:cNvSpPr txBox="1"/>
          <p:nvPr>
            <p:ph type="title"/>
          </p:nvPr>
        </p:nvSpPr>
        <p:spPr>
          <a:xfrm>
            <a:off x="628650" y="273844"/>
            <a:ext cx="7886700" cy="599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lt1"/>
              </a:buClr>
              <a:buSzPts val="1400"/>
              <a:buChar char="●"/>
              <a:defRPr/>
            </a:lvl1pPr>
            <a:lvl2pPr indent="-317500" lvl="1" marL="914400" algn="l">
              <a:lnSpc>
                <a:spcPct val="90000"/>
              </a:lnSpc>
              <a:spcBef>
                <a:spcPts val="1600"/>
              </a:spcBef>
              <a:spcAft>
                <a:spcPts val="0"/>
              </a:spcAft>
              <a:buClr>
                <a:schemeClr val="lt1"/>
              </a:buClr>
              <a:buSzPts val="1400"/>
              <a:buChar char="○"/>
              <a:defRPr/>
            </a:lvl2pPr>
            <a:lvl3pPr indent="-317500" lvl="2" marL="1371600" algn="l">
              <a:lnSpc>
                <a:spcPct val="90000"/>
              </a:lnSpc>
              <a:spcBef>
                <a:spcPts val="1600"/>
              </a:spcBef>
              <a:spcAft>
                <a:spcPts val="0"/>
              </a:spcAft>
              <a:buClr>
                <a:schemeClr val="lt1"/>
              </a:buClr>
              <a:buSzPts val="1400"/>
              <a:buChar char="■"/>
              <a:defRPr/>
            </a:lvl3pPr>
            <a:lvl4pPr indent="-317500" lvl="3" marL="1828800" algn="l">
              <a:lnSpc>
                <a:spcPct val="90000"/>
              </a:lnSpc>
              <a:spcBef>
                <a:spcPts val="1600"/>
              </a:spcBef>
              <a:spcAft>
                <a:spcPts val="0"/>
              </a:spcAft>
              <a:buClr>
                <a:schemeClr val="lt1"/>
              </a:buClr>
              <a:buSzPts val="1400"/>
              <a:buChar char="●"/>
              <a:defRPr/>
            </a:lvl4pPr>
            <a:lvl5pPr indent="-317500" lvl="4" marL="2286000" algn="l">
              <a:lnSpc>
                <a:spcPct val="90000"/>
              </a:lnSpc>
              <a:spcBef>
                <a:spcPts val="1600"/>
              </a:spcBef>
              <a:spcAft>
                <a:spcPts val="0"/>
              </a:spcAft>
              <a:buClr>
                <a:schemeClr val="lt1"/>
              </a:buClr>
              <a:buSzPts val="1400"/>
              <a:buChar char="○"/>
              <a:defRPr/>
            </a:lvl5pPr>
            <a:lvl6pPr indent="-317500" lvl="5" marL="2743200" algn="l">
              <a:lnSpc>
                <a:spcPct val="90000"/>
              </a:lnSpc>
              <a:spcBef>
                <a:spcPts val="1600"/>
              </a:spcBef>
              <a:spcAft>
                <a:spcPts val="0"/>
              </a:spcAft>
              <a:buClr>
                <a:schemeClr val="lt1"/>
              </a:buClr>
              <a:buSzPts val="1400"/>
              <a:buChar char="■"/>
              <a:defRPr/>
            </a:lvl6pPr>
            <a:lvl7pPr indent="-317500" lvl="6" marL="3200400" algn="l">
              <a:lnSpc>
                <a:spcPct val="90000"/>
              </a:lnSpc>
              <a:spcBef>
                <a:spcPts val="1600"/>
              </a:spcBef>
              <a:spcAft>
                <a:spcPts val="0"/>
              </a:spcAft>
              <a:buClr>
                <a:schemeClr val="lt1"/>
              </a:buClr>
              <a:buSzPts val="1400"/>
              <a:buChar char="●"/>
              <a:defRPr/>
            </a:lvl7pPr>
            <a:lvl8pPr indent="-317500" lvl="7" marL="3657600" algn="l">
              <a:lnSpc>
                <a:spcPct val="90000"/>
              </a:lnSpc>
              <a:spcBef>
                <a:spcPts val="1600"/>
              </a:spcBef>
              <a:spcAft>
                <a:spcPts val="0"/>
              </a:spcAft>
              <a:buClr>
                <a:schemeClr val="lt1"/>
              </a:buClr>
              <a:buSzPts val="1400"/>
              <a:buChar char="○"/>
              <a:defRPr/>
            </a:lvl8pPr>
            <a:lvl9pPr indent="-317500" lvl="8" marL="4114800" algn="l">
              <a:lnSpc>
                <a:spcPct val="90000"/>
              </a:lnSpc>
              <a:spcBef>
                <a:spcPts val="1600"/>
              </a:spcBef>
              <a:spcAft>
                <a:spcPts val="1600"/>
              </a:spcAft>
              <a:buClr>
                <a:schemeClr val="lt1"/>
              </a:buClr>
              <a:buSzPts val="1400"/>
              <a:buChar char="■"/>
              <a:defRPr/>
            </a:lvl9pPr>
          </a:lstStyle>
          <a:p/>
        </p:txBody>
      </p:sp>
      <p:sp>
        <p:nvSpPr>
          <p:cNvPr id="16" name="Google Shape;16;p3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lt1"/>
              </a:buClr>
              <a:buSzPts val="1400"/>
              <a:buChar char="●"/>
              <a:defRPr/>
            </a:lvl1pPr>
            <a:lvl2pPr indent="-317500" lvl="1" marL="914400" algn="l">
              <a:lnSpc>
                <a:spcPct val="90000"/>
              </a:lnSpc>
              <a:spcBef>
                <a:spcPts val="1600"/>
              </a:spcBef>
              <a:spcAft>
                <a:spcPts val="0"/>
              </a:spcAft>
              <a:buClr>
                <a:schemeClr val="lt1"/>
              </a:buClr>
              <a:buSzPts val="1400"/>
              <a:buChar char="○"/>
              <a:defRPr/>
            </a:lvl2pPr>
            <a:lvl3pPr indent="-317500" lvl="2" marL="1371600" algn="l">
              <a:lnSpc>
                <a:spcPct val="90000"/>
              </a:lnSpc>
              <a:spcBef>
                <a:spcPts val="1600"/>
              </a:spcBef>
              <a:spcAft>
                <a:spcPts val="0"/>
              </a:spcAft>
              <a:buClr>
                <a:schemeClr val="lt1"/>
              </a:buClr>
              <a:buSzPts val="1400"/>
              <a:buChar char="■"/>
              <a:defRPr/>
            </a:lvl3pPr>
            <a:lvl4pPr indent="-317500" lvl="3" marL="1828800" algn="l">
              <a:lnSpc>
                <a:spcPct val="90000"/>
              </a:lnSpc>
              <a:spcBef>
                <a:spcPts val="1600"/>
              </a:spcBef>
              <a:spcAft>
                <a:spcPts val="0"/>
              </a:spcAft>
              <a:buClr>
                <a:schemeClr val="lt1"/>
              </a:buClr>
              <a:buSzPts val="1400"/>
              <a:buChar char="●"/>
              <a:defRPr/>
            </a:lvl4pPr>
            <a:lvl5pPr indent="-317500" lvl="4" marL="2286000" algn="l">
              <a:lnSpc>
                <a:spcPct val="90000"/>
              </a:lnSpc>
              <a:spcBef>
                <a:spcPts val="1600"/>
              </a:spcBef>
              <a:spcAft>
                <a:spcPts val="0"/>
              </a:spcAft>
              <a:buClr>
                <a:schemeClr val="lt1"/>
              </a:buClr>
              <a:buSzPts val="1400"/>
              <a:buChar char="○"/>
              <a:defRPr/>
            </a:lvl5pPr>
            <a:lvl6pPr indent="-317500" lvl="5" marL="2743200" algn="l">
              <a:lnSpc>
                <a:spcPct val="90000"/>
              </a:lnSpc>
              <a:spcBef>
                <a:spcPts val="1600"/>
              </a:spcBef>
              <a:spcAft>
                <a:spcPts val="0"/>
              </a:spcAft>
              <a:buClr>
                <a:schemeClr val="lt1"/>
              </a:buClr>
              <a:buSzPts val="1400"/>
              <a:buChar char="■"/>
              <a:defRPr/>
            </a:lvl6pPr>
            <a:lvl7pPr indent="-317500" lvl="6" marL="3200400" algn="l">
              <a:lnSpc>
                <a:spcPct val="90000"/>
              </a:lnSpc>
              <a:spcBef>
                <a:spcPts val="1600"/>
              </a:spcBef>
              <a:spcAft>
                <a:spcPts val="0"/>
              </a:spcAft>
              <a:buClr>
                <a:schemeClr val="lt1"/>
              </a:buClr>
              <a:buSzPts val="1400"/>
              <a:buChar char="●"/>
              <a:defRPr/>
            </a:lvl7pPr>
            <a:lvl8pPr indent="-317500" lvl="7" marL="3657600" algn="l">
              <a:lnSpc>
                <a:spcPct val="90000"/>
              </a:lnSpc>
              <a:spcBef>
                <a:spcPts val="1600"/>
              </a:spcBef>
              <a:spcAft>
                <a:spcPts val="0"/>
              </a:spcAft>
              <a:buClr>
                <a:schemeClr val="lt1"/>
              </a:buClr>
              <a:buSzPts val="1400"/>
              <a:buChar char="○"/>
              <a:defRPr/>
            </a:lvl8pPr>
            <a:lvl9pPr indent="-317500" lvl="8" marL="4114800" algn="l">
              <a:lnSpc>
                <a:spcPct val="90000"/>
              </a:lnSpc>
              <a:spcBef>
                <a:spcPts val="1600"/>
              </a:spcBef>
              <a:spcAft>
                <a:spcPts val="1600"/>
              </a:spcAft>
              <a:buClr>
                <a:schemeClr val="lt1"/>
              </a:buClr>
              <a:buSzPts val="1400"/>
              <a:buChar char="■"/>
              <a:defRPr/>
            </a:lvl9pPr>
          </a:lstStyle>
          <a:p/>
        </p:txBody>
      </p:sp>
      <p:sp>
        <p:nvSpPr>
          <p:cNvPr id="17" name="Google Shape;17;p31"/>
          <p:cNvSpPr txBox="1"/>
          <p:nvPr>
            <p:ph idx="10" type="dt"/>
          </p:nvPr>
        </p:nvSpPr>
        <p:spPr>
          <a:xfrm>
            <a:off x="628650" y="4869656"/>
            <a:ext cx="2057400" cy="1716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31"/>
          <p:cNvSpPr txBox="1"/>
          <p:nvPr>
            <p:ph idx="11" type="ftr"/>
          </p:nvPr>
        </p:nvSpPr>
        <p:spPr>
          <a:xfrm>
            <a:off x="3028950" y="4869656"/>
            <a:ext cx="3086100" cy="1716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31"/>
          <p:cNvSpPr txBox="1"/>
          <p:nvPr>
            <p:ph idx="12" type="sldNum"/>
          </p:nvPr>
        </p:nvSpPr>
        <p:spPr>
          <a:xfrm>
            <a:off x="6457950" y="4869656"/>
            <a:ext cx="20574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0" name="Google Shape;20;p31"/>
          <p:cNvCxnSpPr/>
          <p:nvPr/>
        </p:nvCxnSpPr>
        <p:spPr>
          <a:xfrm rot="10800000">
            <a:off x="-139" y="573606"/>
            <a:ext cx="539400"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628650" y="273844"/>
            <a:ext cx="7886700" cy="599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32"/>
          <p:cNvSpPr txBox="1"/>
          <p:nvPr>
            <p:ph idx="1" type="body"/>
          </p:nvPr>
        </p:nvSpPr>
        <p:spPr>
          <a:xfrm>
            <a:off x="628650" y="11406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lt1"/>
              </a:buClr>
              <a:buSzPts val="1400"/>
              <a:buChar char="●"/>
              <a:defRPr/>
            </a:lvl1pPr>
            <a:lvl2pPr indent="-317500" lvl="1" marL="914400" algn="l">
              <a:lnSpc>
                <a:spcPct val="90000"/>
              </a:lnSpc>
              <a:spcBef>
                <a:spcPts val="1600"/>
              </a:spcBef>
              <a:spcAft>
                <a:spcPts val="0"/>
              </a:spcAft>
              <a:buClr>
                <a:schemeClr val="lt1"/>
              </a:buClr>
              <a:buSzPts val="1400"/>
              <a:buChar char="○"/>
              <a:defRPr/>
            </a:lvl2pPr>
            <a:lvl3pPr indent="-317500" lvl="2" marL="1371600" algn="l">
              <a:lnSpc>
                <a:spcPct val="90000"/>
              </a:lnSpc>
              <a:spcBef>
                <a:spcPts val="1600"/>
              </a:spcBef>
              <a:spcAft>
                <a:spcPts val="0"/>
              </a:spcAft>
              <a:buClr>
                <a:schemeClr val="lt1"/>
              </a:buClr>
              <a:buSzPts val="1400"/>
              <a:buChar char="■"/>
              <a:defRPr/>
            </a:lvl3pPr>
            <a:lvl4pPr indent="-317500" lvl="3" marL="1828800" algn="l">
              <a:lnSpc>
                <a:spcPct val="90000"/>
              </a:lnSpc>
              <a:spcBef>
                <a:spcPts val="1600"/>
              </a:spcBef>
              <a:spcAft>
                <a:spcPts val="0"/>
              </a:spcAft>
              <a:buClr>
                <a:schemeClr val="lt1"/>
              </a:buClr>
              <a:buSzPts val="1400"/>
              <a:buChar char="●"/>
              <a:defRPr/>
            </a:lvl4pPr>
            <a:lvl5pPr indent="-317500" lvl="4" marL="2286000" algn="l">
              <a:lnSpc>
                <a:spcPct val="90000"/>
              </a:lnSpc>
              <a:spcBef>
                <a:spcPts val="1600"/>
              </a:spcBef>
              <a:spcAft>
                <a:spcPts val="0"/>
              </a:spcAft>
              <a:buClr>
                <a:schemeClr val="lt1"/>
              </a:buClr>
              <a:buSzPts val="1400"/>
              <a:buChar char="○"/>
              <a:defRPr/>
            </a:lvl5pPr>
            <a:lvl6pPr indent="-317500" lvl="5" marL="2743200" algn="l">
              <a:lnSpc>
                <a:spcPct val="90000"/>
              </a:lnSpc>
              <a:spcBef>
                <a:spcPts val="1600"/>
              </a:spcBef>
              <a:spcAft>
                <a:spcPts val="0"/>
              </a:spcAft>
              <a:buClr>
                <a:schemeClr val="lt1"/>
              </a:buClr>
              <a:buSzPts val="1400"/>
              <a:buChar char="■"/>
              <a:defRPr/>
            </a:lvl6pPr>
            <a:lvl7pPr indent="-317500" lvl="6" marL="3200400" algn="l">
              <a:lnSpc>
                <a:spcPct val="90000"/>
              </a:lnSpc>
              <a:spcBef>
                <a:spcPts val="1600"/>
              </a:spcBef>
              <a:spcAft>
                <a:spcPts val="0"/>
              </a:spcAft>
              <a:buClr>
                <a:schemeClr val="lt1"/>
              </a:buClr>
              <a:buSzPts val="1400"/>
              <a:buChar char="●"/>
              <a:defRPr/>
            </a:lvl7pPr>
            <a:lvl8pPr indent="-317500" lvl="7" marL="3657600" algn="l">
              <a:lnSpc>
                <a:spcPct val="90000"/>
              </a:lnSpc>
              <a:spcBef>
                <a:spcPts val="1600"/>
              </a:spcBef>
              <a:spcAft>
                <a:spcPts val="0"/>
              </a:spcAft>
              <a:buClr>
                <a:schemeClr val="lt1"/>
              </a:buClr>
              <a:buSzPts val="1400"/>
              <a:buChar char="○"/>
              <a:defRPr/>
            </a:lvl8pPr>
            <a:lvl9pPr indent="-317500" lvl="8" marL="4114800" algn="l">
              <a:lnSpc>
                <a:spcPct val="90000"/>
              </a:lnSpc>
              <a:spcBef>
                <a:spcPts val="1600"/>
              </a:spcBef>
              <a:spcAft>
                <a:spcPts val="1600"/>
              </a:spcAft>
              <a:buClr>
                <a:schemeClr val="lt1"/>
              </a:buClr>
              <a:buSzPts val="1400"/>
              <a:buChar char="■"/>
              <a:defRPr/>
            </a:lvl9pPr>
          </a:lstStyle>
          <a:p/>
        </p:txBody>
      </p:sp>
      <p:sp>
        <p:nvSpPr>
          <p:cNvPr id="24" name="Google Shape;24;p32"/>
          <p:cNvSpPr txBox="1"/>
          <p:nvPr>
            <p:ph idx="10" type="dt"/>
          </p:nvPr>
        </p:nvSpPr>
        <p:spPr>
          <a:xfrm>
            <a:off x="628650" y="4869656"/>
            <a:ext cx="2057400" cy="1716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5" name="Google Shape;25;p32"/>
          <p:cNvSpPr txBox="1"/>
          <p:nvPr>
            <p:ph idx="11" type="ftr"/>
          </p:nvPr>
        </p:nvSpPr>
        <p:spPr>
          <a:xfrm>
            <a:off x="3028950" y="4869656"/>
            <a:ext cx="3086100" cy="1716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6" name="Google Shape;26;p32"/>
          <p:cNvSpPr txBox="1"/>
          <p:nvPr>
            <p:ph idx="12" type="sldNum"/>
          </p:nvPr>
        </p:nvSpPr>
        <p:spPr>
          <a:xfrm>
            <a:off x="6457950" y="4869656"/>
            <a:ext cx="2057400" cy="171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7" name="Google Shape;27;p32"/>
          <p:cNvCxnSpPr/>
          <p:nvPr/>
        </p:nvCxnSpPr>
        <p:spPr>
          <a:xfrm rot="10800000">
            <a:off x="-139" y="573606"/>
            <a:ext cx="539400"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0" name="Google Shape;3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4" name="Google Shape;3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3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3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3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3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3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 name="Google Shape;4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8CBBA0"/>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comments" Target="../comments/commen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comments" Target="../comments/commen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MnI7iBxCN4A" TargetMode="External"/><Relationship Id="rId4" Type="http://schemas.openxmlformats.org/officeDocument/2006/relationships/image" Target="../media/image1.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p:nvPr/>
        </p:nvSpPr>
        <p:spPr>
          <a:xfrm>
            <a:off x="0" y="152098"/>
            <a:ext cx="9144000" cy="667200"/>
          </a:xfrm>
          <a:prstGeom prst="rect">
            <a:avLst/>
          </a:prstGeom>
          <a:solidFill>
            <a:srgbClr val="26875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 sz="3900" u="none" cap="none" strike="noStrike">
                <a:solidFill>
                  <a:schemeClr val="lt1"/>
                </a:solidFill>
                <a:latin typeface="League Spartan"/>
                <a:ea typeface="League Spartan"/>
                <a:cs typeface="League Spartan"/>
                <a:sym typeface="League Spartan"/>
              </a:rPr>
              <a:t>TAKE THE SEAT</a:t>
            </a:r>
            <a:endParaRPr b="1" i="0" sz="3900" u="none" cap="none" strike="noStrike">
              <a:solidFill>
                <a:schemeClr val="lt1"/>
              </a:solidFill>
              <a:latin typeface="League Spartan"/>
              <a:ea typeface="League Spartan"/>
              <a:cs typeface="League Spartan"/>
              <a:sym typeface="League Spartan"/>
            </a:endParaRPr>
          </a:p>
        </p:txBody>
      </p:sp>
      <p:sp>
        <p:nvSpPr>
          <p:cNvPr id="70" name="Google Shape;70;p1"/>
          <p:cNvSpPr txBox="1"/>
          <p:nvPr/>
        </p:nvSpPr>
        <p:spPr>
          <a:xfrm>
            <a:off x="368975" y="1054700"/>
            <a:ext cx="8576400" cy="189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lang="en" sz="2300">
                <a:solidFill>
                  <a:schemeClr val="dk1"/>
                </a:solidFill>
                <a:latin typeface="Poppins"/>
                <a:ea typeface="Poppins"/>
                <a:cs typeface="Poppins"/>
                <a:sym typeface="Poppins"/>
              </a:rPr>
              <a:t>Presented by the </a:t>
            </a:r>
            <a:r>
              <a:rPr b="1" i="0" lang="en" sz="2300" u="none" cap="none" strike="noStrike">
                <a:solidFill>
                  <a:schemeClr val="dk1"/>
                </a:solidFill>
                <a:latin typeface="Poppins"/>
                <a:ea typeface="Poppins"/>
                <a:cs typeface="Poppins"/>
                <a:sym typeface="Poppins"/>
              </a:rPr>
              <a:t>Ohio Progressive Caucus</a:t>
            </a:r>
            <a:endParaRPr b="1" i="0" sz="23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4000"/>
              <a:buFont typeface="Arial"/>
              <a:buNone/>
            </a:pPr>
            <a:r>
              <a:t/>
            </a:r>
            <a:endParaRPr b="1" sz="2300">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4000"/>
              <a:buFont typeface="Arial"/>
              <a:buNone/>
            </a:pPr>
            <a:r>
              <a:t/>
            </a:r>
            <a:endParaRPr b="1" sz="2300">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4000"/>
              <a:buFont typeface="Arial"/>
              <a:buNone/>
            </a:pPr>
            <a:r>
              <a:rPr b="1" i="0" lang="en" sz="3000" u="none" cap="none" strike="noStrike">
                <a:solidFill>
                  <a:schemeClr val="dk1"/>
                </a:solidFill>
                <a:latin typeface="Poppins"/>
                <a:ea typeface="Poppins"/>
                <a:cs typeface="Poppins"/>
                <a:sym typeface="Poppins"/>
              </a:rPr>
              <a:t>January 18, 7:30pm</a:t>
            </a:r>
            <a:endParaRPr b="1" i="0" sz="3000" u="none" cap="none" strike="noStrike">
              <a:solidFill>
                <a:schemeClr val="dk1"/>
              </a:solidFill>
              <a:latin typeface="Poppins"/>
              <a:ea typeface="Poppins"/>
              <a:cs typeface="Poppins"/>
              <a:sym typeface="Poppins"/>
            </a:endParaRPr>
          </a:p>
        </p:txBody>
      </p:sp>
      <p:pic>
        <p:nvPicPr>
          <p:cNvPr id="71" name="Google Shape;71;p1" title="4.png"/>
          <p:cNvPicPr preferRelativeResize="0"/>
          <p:nvPr/>
        </p:nvPicPr>
        <p:blipFill rotWithShape="1">
          <a:blip r:embed="rId4">
            <a:alphaModFix/>
          </a:blip>
          <a:srcRect b="19579" l="0" r="0" t="21625"/>
          <a:stretch/>
        </p:blipFill>
        <p:spPr>
          <a:xfrm>
            <a:off x="3004749" y="2951000"/>
            <a:ext cx="3015900" cy="1773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nvSpPr>
        <p:spPr>
          <a:xfrm>
            <a:off x="163176" y="834250"/>
            <a:ext cx="8850900" cy="434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i="0" lang="en" sz="2300" u="none" cap="none" strike="noStrike">
                <a:solidFill>
                  <a:schemeClr val="dk1"/>
                </a:solidFill>
                <a:latin typeface="Roboto"/>
                <a:ea typeface="Roboto"/>
                <a:cs typeface="Roboto"/>
                <a:sym typeface="Roboto"/>
              </a:rPr>
              <a:t>The video is for New York, but the setup is the same in Ohio.</a:t>
            </a:r>
            <a:endParaRPr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rPr lang="en" sz="2300">
                <a:solidFill>
                  <a:schemeClr val="dk1"/>
                </a:solidFill>
                <a:latin typeface="Roboto"/>
                <a:ea typeface="Roboto"/>
                <a:cs typeface="Roboto"/>
                <a:sym typeface="Roboto"/>
              </a:rPr>
              <a:t>H</a:t>
            </a:r>
            <a:r>
              <a:rPr i="0" lang="en" sz="2300" u="none" cap="none" strike="noStrike">
                <a:solidFill>
                  <a:schemeClr val="dk1"/>
                </a:solidFill>
                <a:latin typeface="Roboto"/>
                <a:ea typeface="Roboto"/>
                <a:cs typeface="Roboto"/>
                <a:sym typeface="Roboto"/>
              </a:rPr>
              <a:t>aving active people participate in local, state, and national sections of the party are imperative and universal themes</a:t>
            </a:r>
            <a:r>
              <a:rPr lang="en" sz="2300">
                <a:solidFill>
                  <a:schemeClr val="dk1"/>
                </a:solidFill>
                <a:latin typeface="Roboto"/>
                <a:ea typeface="Roboto"/>
                <a:cs typeface="Roboto"/>
                <a:sym typeface="Roboto"/>
              </a:rPr>
              <a:t> across the nation.</a:t>
            </a:r>
            <a:endParaRPr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300"/>
              <a:buFont typeface="Arial"/>
              <a:buNone/>
            </a:pPr>
            <a:r>
              <a:rPr b="1" i="1" lang="en" sz="2300" u="none" cap="none" strike="noStrike">
                <a:solidFill>
                  <a:schemeClr val="dk1"/>
                </a:solidFill>
                <a:latin typeface="Roboto"/>
                <a:ea typeface="Roboto"/>
                <a:cs typeface="Roboto"/>
                <a:sym typeface="Roboto"/>
              </a:rPr>
              <a:t>The party is made up of WHO SHOWS UP, so we need to SHOW UP.</a:t>
            </a:r>
            <a:endParaRPr>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300"/>
              <a:buFont typeface="Arial"/>
              <a:buNone/>
            </a:pPr>
            <a:r>
              <a:t/>
            </a:r>
            <a:endParaRPr b="1" i="1" sz="23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300"/>
              <a:buFont typeface="Arial"/>
              <a:buNone/>
            </a:pPr>
            <a:r>
              <a:rPr b="1" i="1" lang="en" sz="2300" u="none" cap="none" strike="noStrike">
                <a:solidFill>
                  <a:schemeClr val="dk1"/>
                </a:solidFill>
                <a:latin typeface="Roboto"/>
                <a:ea typeface="Roboto"/>
                <a:cs typeface="Roboto"/>
                <a:sym typeface="Roboto"/>
              </a:rPr>
              <a:t>LOCAL WORK = COMMUNITY BUILDING WORK</a:t>
            </a:r>
            <a:endParaRPr b="1" i="1"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Roboto"/>
              <a:ea typeface="Roboto"/>
              <a:cs typeface="Roboto"/>
              <a:sym typeface="Roboto"/>
            </a:endParaRPr>
          </a:p>
        </p:txBody>
      </p:sp>
      <p:sp>
        <p:nvSpPr>
          <p:cNvPr id="141" name="Google Shape;141;p4"/>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43" name="Google Shape;143;p4"/>
          <p:cNvSpPr txBox="1"/>
          <p:nvPr/>
        </p:nvSpPr>
        <p:spPr>
          <a:xfrm>
            <a:off x="703800" y="158000"/>
            <a:ext cx="77364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lt1"/>
                </a:solidFill>
                <a:latin typeface="League Spartan"/>
                <a:ea typeface="League Spartan"/>
                <a:cs typeface="League Spartan"/>
                <a:sym typeface="League Spartan"/>
              </a:rPr>
              <a:t>Discussion of Video</a:t>
            </a:r>
            <a:endParaRPr b="1" i="0" sz="4000" u="none" cap="none" strike="noStrike">
              <a:solidFill>
                <a:srgbClr val="FFFFFF"/>
              </a:solidFill>
              <a:latin typeface="League Spartan"/>
              <a:ea typeface="League Spartan"/>
              <a:cs typeface="League Spartan"/>
              <a:sym typeface="League Spartan"/>
            </a:endParaRPr>
          </a:p>
        </p:txBody>
      </p:sp>
      <p:pic>
        <p:nvPicPr>
          <p:cNvPr id="144" name="Google Shape;144;p4" title="4.png"/>
          <p:cNvPicPr preferRelativeResize="0"/>
          <p:nvPr/>
        </p:nvPicPr>
        <p:blipFill rotWithShape="1">
          <a:blip r:embed="rId3">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51" name="Google Shape;151;p5"/>
          <p:cNvSpPr txBox="1"/>
          <p:nvPr/>
        </p:nvSpPr>
        <p:spPr>
          <a:xfrm>
            <a:off x="345750" y="128776"/>
            <a:ext cx="84525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lt1"/>
                </a:solidFill>
                <a:latin typeface="League Spartan"/>
                <a:ea typeface="League Spartan"/>
                <a:cs typeface="League Spartan"/>
                <a:sym typeface="League Spartan"/>
              </a:rPr>
              <a:t>Why join your county party?</a:t>
            </a:r>
            <a:endParaRPr b="1" i="0" sz="4000" u="none" cap="none" strike="noStrike">
              <a:solidFill>
                <a:srgbClr val="FFFFFF"/>
              </a:solidFill>
              <a:latin typeface="League Spartan"/>
              <a:ea typeface="League Spartan"/>
              <a:cs typeface="League Spartan"/>
              <a:sym typeface="League Spartan"/>
            </a:endParaRPr>
          </a:p>
        </p:txBody>
      </p:sp>
      <p:sp>
        <p:nvSpPr>
          <p:cNvPr id="152" name="Google Shape;152;p5"/>
          <p:cNvSpPr txBox="1"/>
          <p:nvPr/>
        </p:nvSpPr>
        <p:spPr>
          <a:xfrm>
            <a:off x="146550" y="834250"/>
            <a:ext cx="8452500" cy="394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lt1"/>
              </a:solidFill>
              <a:latin typeface="Roboto"/>
              <a:ea typeface="Roboto"/>
              <a:cs typeface="Roboto"/>
              <a:sym typeface="Roboto"/>
            </a:endParaRPr>
          </a:p>
          <a:p>
            <a:pPr indent="-336550" lvl="0" marL="457200" marR="0" rtl="0" algn="l">
              <a:lnSpc>
                <a:spcPct val="100000"/>
              </a:lnSpc>
              <a:spcBef>
                <a:spcPts val="0"/>
              </a:spcBef>
              <a:spcAft>
                <a:spcPts val="0"/>
              </a:spcAft>
              <a:buClr>
                <a:schemeClr val="dk1"/>
              </a:buClr>
              <a:buSzPts val="1700"/>
              <a:buFont typeface="Roboto"/>
              <a:buChar char="●"/>
            </a:pPr>
            <a:r>
              <a:rPr i="0" lang="en" sz="1700" u="none" cap="none" strike="noStrike">
                <a:solidFill>
                  <a:schemeClr val="dk1"/>
                </a:solidFill>
                <a:latin typeface="Roboto"/>
                <a:ea typeface="Roboto"/>
                <a:cs typeface="Roboto"/>
                <a:sym typeface="Roboto"/>
              </a:rPr>
              <a:t>County races</a:t>
            </a:r>
            <a:endParaRPr i="0" sz="1700" u="none" cap="none" strike="noStrike">
              <a:solidFill>
                <a:schemeClr val="dk1"/>
              </a:solidFill>
              <a:latin typeface="Roboto"/>
              <a:ea typeface="Roboto"/>
              <a:cs typeface="Roboto"/>
              <a:sym typeface="Roboto"/>
            </a:endParaRPr>
          </a:p>
          <a:p>
            <a:pPr indent="-336550" lvl="0" marL="457200" marR="0" rtl="0" algn="l">
              <a:lnSpc>
                <a:spcPct val="100000"/>
              </a:lnSpc>
              <a:spcBef>
                <a:spcPts val="0"/>
              </a:spcBef>
              <a:spcAft>
                <a:spcPts val="0"/>
              </a:spcAft>
              <a:buClr>
                <a:schemeClr val="dk1"/>
              </a:buClr>
              <a:buSzPts val="1700"/>
              <a:buFont typeface="Roboto"/>
              <a:buChar char="●"/>
            </a:pPr>
            <a:r>
              <a:rPr i="0" lang="en" sz="1700" u="none" cap="none" strike="noStrike">
                <a:solidFill>
                  <a:schemeClr val="dk1"/>
                </a:solidFill>
                <a:latin typeface="Roboto"/>
                <a:ea typeface="Roboto"/>
                <a:cs typeface="Roboto"/>
                <a:sym typeface="Roboto"/>
              </a:rPr>
              <a:t>Local </a:t>
            </a:r>
            <a:r>
              <a:rPr lang="en" sz="1700">
                <a:solidFill>
                  <a:schemeClr val="dk1"/>
                </a:solidFill>
                <a:latin typeface="Roboto"/>
                <a:ea typeface="Roboto"/>
                <a:cs typeface="Roboto"/>
                <a:sym typeface="Roboto"/>
              </a:rPr>
              <a:t>judicial</a:t>
            </a:r>
            <a:r>
              <a:rPr i="0" lang="en" sz="1700" u="none" cap="none" strike="noStrike">
                <a:solidFill>
                  <a:schemeClr val="dk1"/>
                </a:solidFill>
                <a:latin typeface="Roboto"/>
                <a:ea typeface="Roboto"/>
                <a:cs typeface="Roboto"/>
                <a:sym typeface="Roboto"/>
              </a:rPr>
              <a:t> races</a:t>
            </a:r>
            <a:endParaRPr i="0" sz="1700" u="none" cap="none" strike="noStrike">
              <a:solidFill>
                <a:schemeClr val="dk1"/>
              </a:solidFill>
              <a:latin typeface="Roboto"/>
              <a:ea typeface="Roboto"/>
              <a:cs typeface="Roboto"/>
              <a:sym typeface="Roboto"/>
            </a:endParaRPr>
          </a:p>
          <a:p>
            <a:pPr indent="-336550" lvl="0" marL="457200" marR="0" rtl="0" algn="l">
              <a:lnSpc>
                <a:spcPct val="100000"/>
              </a:lnSpc>
              <a:spcBef>
                <a:spcPts val="0"/>
              </a:spcBef>
              <a:spcAft>
                <a:spcPts val="0"/>
              </a:spcAft>
              <a:buClr>
                <a:schemeClr val="dk1"/>
              </a:buClr>
              <a:buSzPts val="1700"/>
              <a:buFont typeface="Roboto"/>
              <a:buChar char="●"/>
            </a:pPr>
            <a:r>
              <a:rPr i="0" lang="en" sz="1700" u="none" cap="none" strike="noStrike">
                <a:solidFill>
                  <a:schemeClr val="dk1"/>
                </a:solidFill>
                <a:latin typeface="Roboto"/>
                <a:ea typeface="Roboto"/>
                <a:cs typeface="Roboto"/>
                <a:sym typeface="Roboto"/>
              </a:rPr>
              <a:t>State Representative (all 99 districts)</a:t>
            </a:r>
            <a:endParaRPr>
              <a:solidFill>
                <a:schemeClr val="dk1"/>
              </a:solidFill>
              <a:latin typeface="Roboto"/>
              <a:ea typeface="Roboto"/>
              <a:cs typeface="Roboto"/>
              <a:sym typeface="Roboto"/>
            </a:endParaRPr>
          </a:p>
          <a:p>
            <a:pPr indent="-336550" lvl="0" marL="457200" marR="0" rtl="0" algn="l">
              <a:lnSpc>
                <a:spcPct val="100000"/>
              </a:lnSpc>
              <a:spcBef>
                <a:spcPts val="0"/>
              </a:spcBef>
              <a:spcAft>
                <a:spcPts val="0"/>
              </a:spcAft>
              <a:buClr>
                <a:schemeClr val="dk1"/>
              </a:buClr>
              <a:buSzPts val="1700"/>
              <a:buFont typeface="Roboto"/>
              <a:buChar char="●"/>
            </a:pPr>
            <a:r>
              <a:rPr i="0" lang="en" sz="1700" u="none" cap="none" strike="noStrike">
                <a:solidFill>
                  <a:schemeClr val="dk1"/>
                </a:solidFill>
                <a:latin typeface="Roboto"/>
                <a:ea typeface="Roboto"/>
                <a:cs typeface="Roboto"/>
                <a:sym typeface="Roboto"/>
              </a:rPr>
              <a:t>State Senate (Odd numbered)</a:t>
            </a:r>
            <a:endParaRPr i="0" sz="1700" u="none" cap="none" strike="noStrike">
              <a:solidFill>
                <a:schemeClr val="dk1"/>
              </a:solidFill>
              <a:latin typeface="Roboto"/>
              <a:ea typeface="Roboto"/>
              <a:cs typeface="Roboto"/>
              <a:sym typeface="Roboto"/>
            </a:endParaRPr>
          </a:p>
          <a:p>
            <a:pPr indent="-336550" lvl="0" marL="457200" marR="0" rtl="0" algn="l">
              <a:lnSpc>
                <a:spcPct val="100000"/>
              </a:lnSpc>
              <a:spcBef>
                <a:spcPts val="0"/>
              </a:spcBef>
              <a:spcAft>
                <a:spcPts val="0"/>
              </a:spcAft>
              <a:buClr>
                <a:schemeClr val="dk1"/>
              </a:buClr>
              <a:buSzPts val="1700"/>
              <a:buFont typeface="Roboto"/>
              <a:buChar char="●"/>
            </a:pPr>
            <a:r>
              <a:rPr i="0" lang="en" sz="1700" u="none" cap="none" strike="noStrike">
                <a:solidFill>
                  <a:schemeClr val="dk1"/>
                </a:solidFill>
                <a:latin typeface="Roboto"/>
                <a:ea typeface="Roboto"/>
                <a:cs typeface="Roboto"/>
                <a:sym typeface="Roboto"/>
              </a:rPr>
              <a:t>U.S. Congressional Districts</a:t>
            </a:r>
            <a:endParaRPr i="0" sz="1700" u="none" cap="none" strike="noStrike">
              <a:solidFill>
                <a:schemeClr val="dk1"/>
              </a:solidFill>
              <a:latin typeface="Roboto"/>
              <a:ea typeface="Roboto"/>
              <a:cs typeface="Roboto"/>
              <a:sym typeface="Roboto"/>
            </a:endParaRPr>
          </a:p>
          <a:p>
            <a:pPr indent="-336550" lvl="0" marL="457200" marR="0" rtl="0" algn="l">
              <a:lnSpc>
                <a:spcPct val="100000"/>
              </a:lnSpc>
              <a:spcBef>
                <a:spcPts val="0"/>
              </a:spcBef>
              <a:spcAft>
                <a:spcPts val="0"/>
              </a:spcAft>
              <a:buClr>
                <a:schemeClr val="dk1"/>
              </a:buClr>
              <a:buSzPts val="1700"/>
              <a:buFont typeface="Roboto"/>
              <a:buChar char="●"/>
            </a:pPr>
            <a:r>
              <a:rPr i="0" lang="en" sz="1700" u="none" cap="none" strike="noStrike">
                <a:solidFill>
                  <a:schemeClr val="dk1"/>
                </a:solidFill>
                <a:latin typeface="Roboto"/>
                <a:ea typeface="Roboto"/>
                <a:cs typeface="Roboto"/>
                <a:sym typeface="Roboto"/>
              </a:rPr>
              <a:t>U.S. Senate (special election)</a:t>
            </a:r>
            <a:endParaRPr>
              <a:solidFill>
                <a:schemeClr val="dk1"/>
              </a:solidFill>
              <a:latin typeface="Roboto"/>
              <a:ea typeface="Roboto"/>
              <a:cs typeface="Roboto"/>
              <a:sym typeface="Roboto"/>
            </a:endParaRPr>
          </a:p>
          <a:p>
            <a:pPr indent="-336550" lvl="0" marL="457200" marR="0" rtl="0" algn="l">
              <a:lnSpc>
                <a:spcPct val="100000"/>
              </a:lnSpc>
              <a:spcBef>
                <a:spcPts val="0"/>
              </a:spcBef>
              <a:spcAft>
                <a:spcPts val="0"/>
              </a:spcAft>
              <a:buClr>
                <a:schemeClr val="dk1"/>
              </a:buClr>
              <a:buSzPts val="1700"/>
              <a:buFont typeface="Roboto"/>
              <a:buChar char="●"/>
            </a:pPr>
            <a:r>
              <a:rPr i="0" lang="en" sz="1700" u="none" cap="none" strike="noStrike">
                <a:solidFill>
                  <a:schemeClr val="dk1"/>
                </a:solidFill>
                <a:latin typeface="Roboto"/>
                <a:ea typeface="Roboto"/>
                <a:cs typeface="Roboto"/>
                <a:sym typeface="Roboto"/>
              </a:rPr>
              <a:t>Governor and entire statewide ticket.</a:t>
            </a:r>
            <a:endParaRPr i="0" sz="17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700"/>
              <a:buFont typeface="Arial"/>
              <a:buNone/>
            </a:pPr>
            <a:r>
              <a:rPr i="0" lang="en" sz="1700" u="none" cap="none" strike="noStrike">
                <a:solidFill>
                  <a:schemeClr val="dk1"/>
                </a:solidFill>
                <a:latin typeface="Roboto"/>
                <a:ea typeface="Roboto"/>
                <a:cs typeface="Roboto"/>
                <a:sym typeface="Roboto"/>
              </a:rPr>
              <a:t>Supporting a strong, competitive slate of candidates takes preparation, organization, and community involvement. The county party plays an important role in that work by helping coordinate volunteers, share information, and build connections across precincts.  You are on the FRONT LINES OF ELECTING CANDIDATES – UP AND DOWN THE BALLOT!</a:t>
            </a:r>
            <a:endParaRPr i="0" sz="1700" u="none" cap="none" strike="noStrike">
              <a:solidFill>
                <a:schemeClr val="dk1"/>
              </a:solidFill>
              <a:latin typeface="Roboto"/>
              <a:ea typeface="Roboto"/>
              <a:cs typeface="Roboto"/>
              <a:sym typeface="Roboto"/>
            </a:endParaRPr>
          </a:p>
        </p:txBody>
      </p:sp>
      <p:sp>
        <p:nvSpPr>
          <p:cNvPr id="153" name="Google Shape;153;p5"/>
          <p:cNvSpPr txBox="1"/>
          <p:nvPr/>
        </p:nvSpPr>
        <p:spPr>
          <a:xfrm>
            <a:off x="153395" y="748951"/>
            <a:ext cx="86448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 sz="2300" u="none" cap="none" strike="noStrike">
                <a:solidFill>
                  <a:schemeClr val="dk1"/>
                </a:solidFill>
                <a:latin typeface="Roboto"/>
                <a:ea typeface="Roboto"/>
                <a:cs typeface="Roboto"/>
                <a:sym typeface="Roboto"/>
              </a:rPr>
              <a:t>Several important offices will be on the ballot in 2026, including:</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60" name="Google Shape;160;p6"/>
          <p:cNvSpPr txBox="1"/>
          <p:nvPr/>
        </p:nvSpPr>
        <p:spPr>
          <a:xfrm>
            <a:off x="705800" y="158000"/>
            <a:ext cx="76341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3000" u="none" cap="none" strike="noStrike">
                <a:solidFill>
                  <a:schemeClr val="lt1"/>
                </a:solidFill>
                <a:latin typeface="League Spartan"/>
                <a:ea typeface="League Spartan"/>
                <a:cs typeface="League Spartan"/>
                <a:sym typeface="League Spartan"/>
              </a:rPr>
              <a:t>What is Central Committee?</a:t>
            </a:r>
            <a:endParaRPr b="1" i="0" sz="4000" u="none" cap="none" strike="noStrike">
              <a:solidFill>
                <a:srgbClr val="FFFFFF"/>
              </a:solidFill>
              <a:latin typeface="League Spartan"/>
              <a:ea typeface="League Spartan"/>
              <a:cs typeface="League Spartan"/>
              <a:sym typeface="League Spartan"/>
            </a:endParaRPr>
          </a:p>
        </p:txBody>
      </p:sp>
      <p:sp>
        <p:nvSpPr>
          <p:cNvPr id="161" name="Google Shape;161;p6"/>
          <p:cNvSpPr txBox="1"/>
          <p:nvPr/>
        </p:nvSpPr>
        <p:spPr>
          <a:xfrm>
            <a:off x="97400" y="924488"/>
            <a:ext cx="88509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Arial"/>
              <a:ea typeface="Arial"/>
              <a:cs typeface="Arial"/>
              <a:sym typeface="Arial"/>
            </a:endParaRPr>
          </a:p>
        </p:txBody>
      </p:sp>
      <p:sp>
        <p:nvSpPr>
          <p:cNvPr id="162" name="Google Shape;162;p6"/>
          <p:cNvSpPr txBox="1"/>
          <p:nvPr/>
        </p:nvSpPr>
        <p:spPr>
          <a:xfrm>
            <a:off x="307900" y="984444"/>
            <a:ext cx="8600400" cy="369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100"/>
              </a:spcBef>
              <a:spcAft>
                <a:spcPts val="0"/>
              </a:spcAft>
              <a:buClr>
                <a:srgbClr val="000000"/>
              </a:buClr>
              <a:buSzPts val="2400"/>
              <a:buFont typeface="Arial"/>
              <a:buNone/>
            </a:pPr>
            <a:r>
              <a:rPr b="1" i="0" lang="en" sz="2400" u="none" cap="none" strike="noStrike">
                <a:solidFill>
                  <a:schemeClr val="dk1"/>
                </a:solidFill>
                <a:latin typeface="Roboto"/>
                <a:ea typeface="Roboto"/>
                <a:cs typeface="Roboto"/>
                <a:sym typeface="Roboto"/>
              </a:rPr>
              <a:t>Your County Democratic Party’s Central Committee</a:t>
            </a:r>
            <a:r>
              <a:rPr i="0" lang="en" sz="2400" u="none" cap="none" strike="noStrike">
                <a:solidFill>
                  <a:schemeClr val="dk1"/>
                </a:solidFill>
                <a:latin typeface="Roboto"/>
                <a:ea typeface="Roboto"/>
                <a:cs typeface="Roboto"/>
                <a:sym typeface="Roboto"/>
              </a:rPr>
              <a:t> is comprised of all elected representatives from each of the </a:t>
            </a:r>
            <a:r>
              <a:rPr b="1" i="0" lang="en" sz="2400" u="none" cap="none" strike="noStrike">
                <a:solidFill>
                  <a:schemeClr val="dk1"/>
                </a:solidFill>
                <a:latin typeface="Roboto"/>
                <a:ea typeface="Roboto"/>
                <a:cs typeface="Roboto"/>
                <a:sym typeface="Roboto"/>
              </a:rPr>
              <a:t>precincts</a:t>
            </a:r>
            <a:r>
              <a:rPr i="0" lang="en" sz="2400" u="none" cap="none" strike="noStrike">
                <a:solidFill>
                  <a:schemeClr val="dk1"/>
                </a:solidFill>
                <a:latin typeface="Roboto"/>
                <a:ea typeface="Roboto"/>
                <a:cs typeface="Roboto"/>
                <a:sym typeface="Roboto"/>
              </a:rPr>
              <a:t> that make up your county</a:t>
            </a:r>
            <a:r>
              <a:rPr lang="en" sz="2400">
                <a:solidFill>
                  <a:schemeClr val="dk1"/>
                </a:solidFill>
                <a:latin typeface="Roboto"/>
                <a:ea typeface="Roboto"/>
                <a:cs typeface="Roboto"/>
                <a:sym typeface="Roboto"/>
              </a:rPr>
              <a:t>, </a:t>
            </a:r>
            <a:r>
              <a:rPr i="0" lang="en" sz="2400" u="none" cap="none" strike="noStrike">
                <a:solidFill>
                  <a:schemeClr val="dk1"/>
                </a:solidFill>
                <a:latin typeface="Roboto"/>
                <a:ea typeface="Roboto"/>
                <a:cs typeface="Roboto"/>
                <a:sym typeface="Roboto"/>
              </a:rPr>
              <a:t>these seats are on the ballot every </a:t>
            </a:r>
            <a:r>
              <a:rPr lang="en" sz="2400">
                <a:solidFill>
                  <a:schemeClr val="dk1"/>
                </a:solidFill>
                <a:latin typeface="Roboto"/>
                <a:ea typeface="Roboto"/>
                <a:cs typeface="Roboto"/>
                <a:sym typeface="Roboto"/>
              </a:rPr>
              <a:t>2-4</a:t>
            </a:r>
            <a:r>
              <a:rPr i="0" lang="en" sz="2400" u="none" cap="none" strike="noStrike">
                <a:solidFill>
                  <a:schemeClr val="dk1"/>
                </a:solidFill>
                <a:latin typeface="Roboto"/>
                <a:ea typeface="Roboto"/>
                <a:cs typeface="Roboto"/>
                <a:sym typeface="Roboto"/>
              </a:rPr>
              <a:t> years in the primary election. </a:t>
            </a:r>
            <a:endParaRPr i="1" sz="2400">
              <a:solidFill>
                <a:schemeClr val="dk1"/>
              </a:solidFill>
              <a:latin typeface="Roboto"/>
              <a:ea typeface="Roboto"/>
              <a:cs typeface="Roboto"/>
              <a:sym typeface="Roboto"/>
            </a:endParaRPr>
          </a:p>
          <a:p>
            <a:pPr indent="0" lvl="0" marL="0" marR="0" rtl="0" algn="l">
              <a:lnSpc>
                <a:spcPct val="100000"/>
              </a:lnSpc>
              <a:spcBef>
                <a:spcPts val="1100"/>
              </a:spcBef>
              <a:spcAft>
                <a:spcPts val="0"/>
              </a:spcAft>
              <a:buClr>
                <a:srgbClr val="000000"/>
              </a:buClr>
              <a:buSzPts val="2400"/>
              <a:buFont typeface="Arial"/>
              <a:buNone/>
            </a:pPr>
            <a:br>
              <a:rPr i="0" lang="en" sz="2400" u="none" cap="none" strike="noStrike">
                <a:solidFill>
                  <a:schemeClr val="dk1"/>
                </a:solidFill>
                <a:latin typeface="Roboto"/>
                <a:ea typeface="Roboto"/>
                <a:cs typeface="Roboto"/>
                <a:sym typeface="Roboto"/>
              </a:rPr>
            </a:br>
            <a:r>
              <a:rPr i="0" lang="en" sz="2400" u="none" cap="none" strike="noStrike">
                <a:solidFill>
                  <a:schemeClr val="dk1"/>
                </a:solidFill>
                <a:latin typeface="Roboto"/>
                <a:ea typeface="Roboto"/>
                <a:cs typeface="Roboto"/>
                <a:sym typeface="Roboto"/>
              </a:rPr>
              <a:t>This committee is responsible for electing party leadership every 2-4 years during the reorganization which happens within 30</a:t>
            </a:r>
            <a:r>
              <a:rPr lang="en" sz="2400">
                <a:solidFill>
                  <a:schemeClr val="dk1"/>
                </a:solidFill>
                <a:latin typeface="Roboto"/>
                <a:ea typeface="Roboto"/>
                <a:cs typeface="Roboto"/>
                <a:sym typeface="Roboto"/>
              </a:rPr>
              <a:t>??</a:t>
            </a:r>
            <a:r>
              <a:rPr i="0" lang="en" sz="2400" u="none" cap="none" strike="noStrike">
                <a:solidFill>
                  <a:schemeClr val="dk1"/>
                </a:solidFill>
                <a:latin typeface="Roboto"/>
                <a:ea typeface="Roboto"/>
                <a:cs typeface="Roboto"/>
                <a:sym typeface="Roboto"/>
              </a:rPr>
              <a:t> days of certification of the primary.</a:t>
            </a:r>
            <a:endParaRPr i="0" sz="2400" u="none" cap="none" strike="noStrike">
              <a:solidFill>
                <a:schemeClr val="dk1"/>
              </a:solidFill>
              <a:latin typeface="Roboto"/>
              <a:ea typeface="Roboto"/>
              <a:cs typeface="Roboto"/>
              <a:sym typeface="Roboto"/>
            </a:endParaRPr>
          </a:p>
          <a:p>
            <a:pPr indent="0" lvl="0" marL="0" marR="0" rtl="0" algn="l">
              <a:lnSpc>
                <a:spcPct val="100000"/>
              </a:lnSpc>
              <a:spcBef>
                <a:spcPts val="1100"/>
              </a:spcBef>
              <a:spcAft>
                <a:spcPts val="1100"/>
              </a:spcAft>
              <a:buClr>
                <a:schemeClr val="dk1"/>
              </a:buClr>
              <a:buSzPts val="11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69" name="Google Shape;169;p7"/>
          <p:cNvSpPr txBox="1"/>
          <p:nvPr/>
        </p:nvSpPr>
        <p:spPr>
          <a:xfrm>
            <a:off x="698450" y="158000"/>
            <a:ext cx="7648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3000" u="none" cap="none" strike="noStrike">
                <a:solidFill>
                  <a:schemeClr val="lt1"/>
                </a:solidFill>
                <a:latin typeface="League Spartan"/>
                <a:ea typeface="League Spartan"/>
                <a:cs typeface="League Spartan"/>
                <a:sym typeface="League Spartan"/>
              </a:rPr>
              <a:t>What is Executive Committee?</a:t>
            </a:r>
            <a:endParaRPr b="1" i="0" sz="4000" u="none" cap="none" strike="noStrike">
              <a:solidFill>
                <a:srgbClr val="FFFFFF"/>
              </a:solidFill>
              <a:latin typeface="League Spartan"/>
              <a:ea typeface="League Spartan"/>
              <a:cs typeface="League Spartan"/>
              <a:sym typeface="League Spartan"/>
            </a:endParaRPr>
          </a:p>
        </p:txBody>
      </p:sp>
      <p:sp>
        <p:nvSpPr>
          <p:cNvPr id="170" name="Google Shape;170;p7"/>
          <p:cNvSpPr txBox="1"/>
          <p:nvPr/>
        </p:nvSpPr>
        <p:spPr>
          <a:xfrm>
            <a:off x="97400" y="924488"/>
            <a:ext cx="88509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Arial"/>
              <a:ea typeface="Arial"/>
              <a:cs typeface="Arial"/>
              <a:sym typeface="Arial"/>
            </a:endParaRPr>
          </a:p>
        </p:txBody>
      </p:sp>
      <p:sp>
        <p:nvSpPr>
          <p:cNvPr id="171" name="Google Shape;171;p7"/>
          <p:cNvSpPr txBox="1"/>
          <p:nvPr/>
        </p:nvSpPr>
        <p:spPr>
          <a:xfrm>
            <a:off x="307900" y="984444"/>
            <a:ext cx="8600400" cy="217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100"/>
              </a:spcBef>
              <a:spcAft>
                <a:spcPts val="0"/>
              </a:spcAft>
              <a:buClr>
                <a:schemeClr val="dk1"/>
              </a:buClr>
              <a:buSzPts val="1100"/>
              <a:buFont typeface="Arial"/>
              <a:buNone/>
            </a:pPr>
            <a:r>
              <a:rPr i="0" lang="en" sz="2400" u="none" cap="none" strike="noStrike">
                <a:solidFill>
                  <a:schemeClr val="dk1"/>
                </a:solidFill>
                <a:latin typeface="Roboto"/>
                <a:ea typeface="Roboto"/>
                <a:cs typeface="Roboto"/>
                <a:sym typeface="Roboto"/>
              </a:rPr>
              <a:t>T</a:t>
            </a:r>
            <a:r>
              <a:rPr lang="en" sz="2400">
                <a:solidFill>
                  <a:schemeClr val="dk1"/>
                </a:solidFill>
                <a:latin typeface="Roboto"/>
                <a:ea typeface="Roboto"/>
                <a:cs typeface="Roboto"/>
                <a:sym typeface="Roboto"/>
              </a:rPr>
              <a:t>he Executive Committee (EC) functions as the </a:t>
            </a:r>
            <a:r>
              <a:rPr b="1" lang="en" sz="2400">
                <a:solidFill>
                  <a:schemeClr val="dk1"/>
                </a:solidFill>
                <a:latin typeface="Roboto"/>
                <a:ea typeface="Roboto"/>
                <a:cs typeface="Roboto"/>
                <a:sym typeface="Roboto"/>
              </a:rPr>
              <a:t>governing body of the Party,</a:t>
            </a:r>
            <a:r>
              <a:rPr lang="en" sz="2400">
                <a:solidFill>
                  <a:schemeClr val="dk1"/>
                </a:solidFill>
                <a:latin typeface="Roboto"/>
                <a:ea typeface="Roboto"/>
                <a:cs typeface="Roboto"/>
                <a:sym typeface="Roboto"/>
              </a:rPr>
              <a:t> and its members are commonly referred to as P</a:t>
            </a:r>
            <a:r>
              <a:rPr i="1" lang="en" sz="2400">
                <a:solidFill>
                  <a:schemeClr val="dk1"/>
                </a:solidFill>
                <a:latin typeface="Roboto"/>
                <a:ea typeface="Roboto"/>
                <a:cs typeface="Roboto"/>
                <a:sym typeface="Roboto"/>
              </a:rPr>
              <a:t>recinct Captains/Executives/leads, with larger counties having Ward leaders (over a group of precincts). </a:t>
            </a:r>
            <a:endParaRPr sz="1800">
              <a:solidFill>
                <a:schemeClr val="dk1"/>
              </a:solidFill>
              <a:latin typeface="Roboto"/>
              <a:ea typeface="Roboto"/>
              <a:cs typeface="Roboto"/>
              <a:sym typeface="Roboto"/>
            </a:endParaRPr>
          </a:p>
          <a:p>
            <a:pPr indent="0" lvl="0" marL="0" marR="0" rtl="0" algn="l">
              <a:lnSpc>
                <a:spcPct val="100000"/>
              </a:lnSpc>
              <a:spcBef>
                <a:spcPts val="1100"/>
              </a:spcBef>
              <a:spcAft>
                <a:spcPts val="1100"/>
              </a:spcAft>
              <a:buClr>
                <a:schemeClr val="dk1"/>
              </a:buClr>
              <a:buSzPts val="1100"/>
              <a:buFont typeface="Arial"/>
              <a:buNone/>
            </a:pPr>
            <a:r>
              <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8"/>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78" name="Google Shape;178;p8"/>
          <p:cNvSpPr txBox="1"/>
          <p:nvPr/>
        </p:nvSpPr>
        <p:spPr>
          <a:xfrm>
            <a:off x="844350" y="158000"/>
            <a:ext cx="74553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3000" u="none" cap="none" strike="noStrike">
                <a:solidFill>
                  <a:schemeClr val="lt1"/>
                </a:solidFill>
                <a:latin typeface="League Spartan"/>
                <a:ea typeface="League Spartan"/>
                <a:cs typeface="League Spartan"/>
                <a:sym typeface="League Spartan"/>
              </a:rPr>
              <a:t>What is the difference?</a:t>
            </a:r>
            <a:endParaRPr b="1" i="0" sz="4000" u="none" cap="none" strike="noStrike">
              <a:solidFill>
                <a:srgbClr val="FFFFFF"/>
              </a:solidFill>
              <a:latin typeface="League Spartan"/>
              <a:ea typeface="League Spartan"/>
              <a:cs typeface="League Spartan"/>
              <a:sym typeface="League Spartan"/>
            </a:endParaRPr>
          </a:p>
        </p:txBody>
      </p:sp>
      <p:sp>
        <p:nvSpPr>
          <p:cNvPr id="179" name="Google Shape;179;p8"/>
          <p:cNvSpPr txBox="1"/>
          <p:nvPr/>
        </p:nvSpPr>
        <p:spPr>
          <a:xfrm>
            <a:off x="97400" y="924488"/>
            <a:ext cx="88509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Arial"/>
              <a:ea typeface="Arial"/>
              <a:cs typeface="Arial"/>
              <a:sym typeface="Arial"/>
            </a:endParaRPr>
          </a:p>
        </p:txBody>
      </p:sp>
      <p:sp>
        <p:nvSpPr>
          <p:cNvPr id="180" name="Google Shape;180;p8"/>
          <p:cNvSpPr txBox="1"/>
          <p:nvPr/>
        </p:nvSpPr>
        <p:spPr>
          <a:xfrm>
            <a:off x="571700" y="997656"/>
            <a:ext cx="7902300" cy="38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i="0" lang="en" sz="2400" u="none" cap="none" strike="noStrike">
                <a:solidFill>
                  <a:schemeClr val="dk1"/>
                </a:solidFill>
                <a:latin typeface="Roboto"/>
                <a:ea typeface="Roboto"/>
                <a:cs typeface="Roboto"/>
                <a:sym typeface="Roboto"/>
              </a:rPr>
              <a:t>The “Executive Committee (EC)” consists of:</a:t>
            </a:r>
            <a:endParaRPr>
              <a:solidFill>
                <a:schemeClr val="dk1"/>
              </a:solidFill>
              <a:latin typeface="Roboto"/>
              <a:ea typeface="Roboto"/>
              <a:cs typeface="Roboto"/>
              <a:sym typeface="Roboto"/>
            </a:endParaRPr>
          </a:p>
          <a:p>
            <a:pPr indent="-457200" lvl="0" marL="457200" marR="0" rtl="0" algn="l">
              <a:lnSpc>
                <a:spcPct val="100000"/>
              </a:lnSpc>
              <a:spcBef>
                <a:spcPts val="0"/>
              </a:spcBef>
              <a:spcAft>
                <a:spcPts val="0"/>
              </a:spcAft>
              <a:buClr>
                <a:schemeClr val="dk1"/>
              </a:buClr>
              <a:buSzPts val="2400"/>
              <a:buFont typeface="Roboto"/>
              <a:buAutoNum type="arabicPeriod"/>
            </a:pPr>
            <a:r>
              <a:rPr i="0" lang="en" sz="2400" u="none" cap="none" strike="noStrike">
                <a:solidFill>
                  <a:schemeClr val="dk1"/>
                </a:solidFill>
                <a:latin typeface="Roboto"/>
                <a:ea typeface="Roboto"/>
                <a:cs typeface="Roboto"/>
                <a:sym typeface="Roboto"/>
              </a:rPr>
              <a:t>all members of the “Central Committee” </a:t>
            </a:r>
            <a:endParaRPr>
              <a:solidFill>
                <a:schemeClr val="dk1"/>
              </a:solidFill>
              <a:latin typeface="Roboto"/>
              <a:ea typeface="Roboto"/>
              <a:cs typeface="Roboto"/>
              <a:sym typeface="Roboto"/>
            </a:endParaRPr>
          </a:p>
          <a:p>
            <a:pPr indent="-457200" lvl="0" marL="457200" marR="0" rtl="0" algn="l">
              <a:lnSpc>
                <a:spcPct val="100000"/>
              </a:lnSpc>
              <a:spcBef>
                <a:spcPts val="0"/>
              </a:spcBef>
              <a:spcAft>
                <a:spcPts val="0"/>
              </a:spcAft>
              <a:buClr>
                <a:schemeClr val="dk1"/>
              </a:buClr>
              <a:buSzPts val="2400"/>
              <a:buFont typeface="Roboto"/>
              <a:buAutoNum type="arabicPeriod"/>
            </a:pPr>
            <a:r>
              <a:rPr i="0" lang="en" sz="2400" u="none" cap="none" strike="noStrike">
                <a:solidFill>
                  <a:schemeClr val="dk1"/>
                </a:solidFill>
                <a:latin typeface="Roboto"/>
                <a:ea typeface="Roboto"/>
                <a:cs typeface="Roboto"/>
                <a:sym typeface="Roboto"/>
              </a:rPr>
              <a:t>all elected officials who are Democrats.</a:t>
            </a:r>
            <a:endParaRPr>
              <a:solidFill>
                <a:schemeClr val="dk1"/>
              </a:solidFill>
              <a:latin typeface="Roboto"/>
              <a:ea typeface="Roboto"/>
              <a:cs typeface="Roboto"/>
              <a:sym typeface="Roboto"/>
            </a:endParaRPr>
          </a:p>
          <a:p>
            <a:pPr indent="-457200" lvl="0" marL="457200" marR="0" rtl="0" algn="l">
              <a:lnSpc>
                <a:spcPct val="100000"/>
              </a:lnSpc>
              <a:spcBef>
                <a:spcPts val="0"/>
              </a:spcBef>
              <a:spcAft>
                <a:spcPts val="0"/>
              </a:spcAft>
              <a:buClr>
                <a:schemeClr val="dk1"/>
              </a:buClr>
              <a:buSzPts val="2400"/>
              <a:buFont typeface="Roboto"/>
              <a:buAutoNum type="arabicPeriod"/>
            </a:pPr>
            <a:r>
              <a:rPr i="0" lang="en" sz="2400" u="none" cap="none" strike="noStrike">
                <a:solidFill>
                  <a:schemeClr val="dk1"/>
                </a:solidFill>
                <a:latin typeface="Roboto"/>
                <a:ea typeface="Roboto"/>
                <a:cs typeface="Roboto"/>
                <a:sym typeface="Roboto"/>
              </a:rPr>
              <a:t>at-large appointees with full voting privileges, same as the Central Committee members can be appointed – up to 1 less than the number of members elected on the Central Committee.</a:t>
            </a:r>
            <a:endParaRPr>
              <a:solidFill>
                <a:schemeClr val="dk1"/>
              </a:solidFill>
              <a:latin typeface="Roboto"/>
              <a:ea typeface="Roboto"/>
              <a:cs typeface="Roboto"/>
              <a:sym typeface="Roboto"/>
            </a:endParaRPr>
          </a:p>
        </p:txBody>
      </p:sp>
      <p:sp>
        <p:nvSpPr>
          <p:cNvPr id="181" name="Google Shape;181;p8"/>
          <p:cNvSpPr txBox="1"/>
          <p:nvPr/>
        </p:nvSpPr>
        <p:spPr>
          <a:xfrm>
            <a:off x="731526" y="3740725"/>
            <a:ext cx="75681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1" lang="en" sz="2000" u="none" cap="none" strike="noStrike">
                <a:solidFill>
                  <a:schemeClr val="dk1"/>
                </a:solidFill>
                <a:latin typeface="Roboto"/>
                <a:ea typeface="Roboto"/>
                <a:cs typeface="Roboto"/>
                <a:sym typeface="Roboto"/>
              </a:rPr>
              <a:t>The Central Committe</a:t>
            </a:r>
            <a:r>
              <a:rPr i="1" lang="en" sz="2000">
                <a:solidFill>
                  <a:schemeClr val="dk1"/>
                </a:solidFill>
                <a:latin typeface="Roboto"/>
                <a:ea typeface="Roboto"/>
                <a:cs typeface="Roboto"/>
                <a:sym typeface="Roboto"/>
              </a:rPr>
              <a:t>e</a:t>
            </a:r>
            <a:r>
              <a:rPr i="1" lang="en" sz="2000" u="none" cap="none" strike="noStrike">
                <a:solidFill>
                  <a:schemeClr val="dk1"/>
                </a:solidFill>
                <a:latin typeface="Roboto"/>
                <a:ea typeface="Roboto"/>
                <a:cs typeface="Roboto"/>
                <a:sym typeface="Roboto"/>
              </a:rPr>
              <a:t> only comes into play again in certain circumstances regarding open elected seats, primarily.</a:t>
            </a:r>
            <a:endParaRPr>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88" name="Google Shape;188;p9"/>
          <p:cNvSpPr txBox="1"/>
          <p:nvPr/>
        </p:nvSpPr>
        <p:spPr>
          <a:xfrm>
            <a:off x="536850" y="157534"/>
            <a:ext cx="80703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lt1"/>
                </a:solidFill>
                <a:latin typeface="League Spartan"/>
                <a:ea typeface="League Spartan"/>
                <a:cs typeface="League Spartan"/>
                <a:sym typeface="League Spartan"/>
              </a:rPr>
              <a:t>What does a Precinct Captain (PC) do?</a:t>
            </a:r>
            <a:endParaRPr b="1" i="0" sz="4000" u="none" cap="none" strike="noStrike">
              <a:solidFill>
                <a:schemeClr val="lt1"/>
              </a:solidFill>
              <a:latin typeface="League Spartan"/>
              <a:ea typeface="League Spartan"/>
              <a:cs typeface="League Spartan"/>
              <a:sym typeface="League Spartan"/>
            </a:endParaRPr>
          </a:p>
        </p:txBody>
      </p:sp>
      <p:sp>
        <p:nvSpPr>
          <p:cNvPr id="189" name="Google Shape;189;p9"/>
          <p:cNvSpPr txBox="1"/>
          <p:nvPr/>
        </p:nvSpPr>
        <p:spPr>
          <a:xfrm>
            <a:off x="146550" y="825213"/>
            <a:ext cx="8850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Arial"/>
              <a:ea typeface="Arial"/>
              <a:cs typeface="Arial"/>
              <a:sym typeface="Arial"/>
            </a:endParaRPr>
          </a:p>
        </p:txBody>
      </p:sp>
      <p:sp>
        <p:nvSpPr>
          <p:cNvPr id="190" name="Google Shape;190;p9"/>
          <p:cNvSpPr txBox="1"/>
          <p:nvPr/>
        </p:nvSpPr>
        <p:spPr>
          <a:xfrm>
            <a:off x="146545" y="825228"/>
            <a:ext cx="8600400" cy="258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100"/>
              </a:spcBef>
              <a:spcAft>
                <a:spcPts val="0"/>
              </a:spcAft>
              <a:buClr>
                <a:srgbClr val="000000"/>
              </a:buClr>
              <a:buSzPts val="2000"/>
              <a:buFont typeface="Arial"/>
              <a:buNone/>
            </a:pPr>
            <a:r>
              <a:rPr b="0" i="0" lang="en" sz="2000" u="none" cap="none" strike="noStrike">
                <a:solidFill>
                  <a:schemeClr val="dk1"/>
                </a:solidFill>
                <a:latin typeface="Roboto"/>
                <a:ea typeface="Roboto"/>
                <a:cs typeface="Roboto"/>
                <a:sym typeface="Roboto"/>
              </a:rPr>
              <a:t>As the lead Democrat in your neighborhood/precinct, </a:t>
            </a:r>
            <a:r>
              <a:rPr lang="en" sz="2000">
                <a:solidFill>
                  <a:schemeClr val="dk1"/>
                </a:solidFill>
                <a:latin typeface="Roboto"/>
                <a:ea typeface="Roboto"/>
                <a:cs typeface="Roboto"/>
                <a:sym typeface="Roboto"/>
              </a:rPr>
              <a:t>you</a:t>
            </a:r>
            <a:r>
              <a:rPr b="0" i="0" lang="en" sz="2000" u="none" cap="none" strike="noStrike">
                <a:solidFill>
                  <a:schemeClr val="dk1"/>
                </a:solidFill>
                <a:latin typeface="Roboto"/>
                <a:ea typeface="Roboto"/>
                <a:cs typeface="Roboto"/>
                <a:sym typeface="Roboto"/>
              </a:rPr>
              <a:t> function as </a:t>
            </a:r>
            <a:endParaRPr b="0" i="0" sz="2000" u="none" cap="none" strike="noStrike">
              <a:solidFill>
                <a:schemeClr val="dk1"/>
              </a:solidFill>
              <a:latin typeface="Roboto"/>
              <a:ea typeface="Roboto"/>
              <a:cs typeface="Roboto"/>
              <a:sym typeface="Roboto"/>
            </a:endParaRPr>
          </a:p>
          <a:p>
            <a:pPr indent="-412750" lvl="0" marL="457200" marR="0" rtl="0" algn="l">
              <a:lnSpc>
                <a:spcPct val="100000"/>
              </a:lnSpc>
              <a:spcBef>
                <a:spcPts val="1100"/>
              </a:spcBef>
              <a:spcAft>
                <a:spcPts val="0"/>
              </a:spcAft>
              <a:buClr>
                <a:schemeClr val="dk1"/>
              </a:buClr>
              <a:buSzPts val="2900"/>
              <a:buFont typeface="Roboto"/>
              <a:buChar char="●"/>
            </a:pPr>
            <a:r>
              <a:rPr b="0" i="0" lang="en" sz="2000" u="none" cap="none" strike="noStrike">
                <a:solidFill>
                  <a:schemeClr val="dk1"/>
                </a:solidFill>
                <a:latin typeface="Roboto"/>
                <a:ea typeface="Roboto"/>
                <a:cs typeface="Roboto"/>
                <a:sym typeface="Roboto"/>
              </a:rPr>
              <a:t>Organizers of like-minded folks within the precinct </a:t>
            </a:r>
            <a:endParaRPr b="0" i="0" sz="2000" u="none" cap="none" strike="noStrike">
              <a:solidFill>
                <a:schemeClr val="dk1"/>
              </a:solidFill>
              <a:latin typeface="Roboto"/>
              <a:ea typeface="Roboto"/>
              <a:cs typeface="Roboto"/>
              <a:sym typeface="Roboto"/>
            </a:endParaRPr>
          </a:p>
          <a:p>
            <a:pPr indent="-412750" lvl="0" marL="457200" marR="0" rtl="0" algn="l">
              <a:lnSpc>
                <a:spcPct val="100000"/>
              </a:lnSpc>
              <a:spcBef>
                <a:spcPts val="0"/>
              </a:spcBef>
              <a:spcAft>
                <a:spcPts val="0"/>
              </a:spcAft>
              <a:buClr>
                <a:schemeClr val="dk1"/>
              </a:buClr>
              <a:buSzPts val="2900"/>
              <a:buFont typeface="Roboto"/>
              <a:buChar char="●"/>
            </a:pPr>
            <a:r>
              <a:rPr b="0" i="0" lang="en" sz="2000" u="none" cap="none" strike="noStrike">
                <a:solidFill>
                  <a:schemeClr val="dk1"/>
                </a:solidFill>
                <a:latin typeface="Roboto"/>
                <a:ea typeface="Roboto"/>
                <a:cs typeface="Roboto"/>
                <a:sym typeface="Roboto"/>
              </a:rPr>
              <a:t>a direct line of communication between those residents, the Democratic Party, and its elected officials. </a:t>
            </a:r>
            <a:endParaRPr b="0" i="0" sz="2000" u="none" cap="none" strike="noStrike">
              <a:solidFill>
                <a:schemeClr val="dk1"/>
              </a:solidFill>
              <a:latin typeface="Roboto"/>
              <a:ea typeface="Roboto"/>
              <a:cs typeface="Roboto"/>
              <a:sym typeface="Roboto"/>
            </a:endParaRPr>
          </a:p>
          <a:p>
            <a:pPr indent="-412750" lvl="0" marL="457200" marR="0" rtl="0" algn="l">
              <a:lnSpc>
                <a:spcPct val="100000"/>
              </a:lnSpc>
              <a:spcBef>
                <a:spcPts val="0"/>
              </a:spcBef>
              <a:spcAft>
                <a:spcPts val="0"/>
              </a:spcAft>
              <a:buClr>
                <a:schemeClr val="dk1"/>
              </a:buClr>
              <a:buSzPts val="2900"/>
              <a:buFont typeface="Roboto"/>
              <a:buChar char="●"/>
            </a:pPr>
            <a:r>
              <a:rPr b="0" i="0" lang="en" sz="2000" u="none" cap="none" strike="noStrike">
                <a:solidFill>
                  <a:schemeClr val="dk1"/>
                </a:solidFill>
                <a:latin typeface="Roboto"/>
                <a:ea typeface="Roboto"/>
                <a:cs typeface="Roboto"/>
                <a:sym typeface="Roboto"/>
              </a:rPr>
              <a:t>an integral part in both the internal and external operations of the party. </a:t>
            </a:r>
            <a:endParaRPr b="0" i="0" sz="2000" u="none" cap="none" strike="noStrike">
              <a:solidFill>
                <a:schemeClr val="dk1"/>
              </a:solidFill>
              <a:latin typeface="Roboto"/>
              <a:ea typeface="Roboto"/>
              <a:cs typeface="Roboto"/>
              <a:sym typeface="Roboto"/>
            </a:endParaRPr>
          </a:p>
        </p:txBody>
      </p:sp>
      <p:sp>
        <p:nvSpPr>
          <p:cNvPr id="191" name="Google Shape;191;p9"/>
          <p:cNvSpPr txBox="1"/>
          <p:nvPr/>
        </p:nvSpPr>
        <p:spPr>
          <a:xfrm>
            <a:off x="647849" y="3637315"/>
            <a:ext cx="75978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1" lang="en" sz="2400" u="none" cap="none" strike="noStrike">
                <a:solidFill>
                  <a:schemeClr val="dk1"/>
                </a:solidFill>
                <a:latin typeface="Roboto"/>
                <a:ea typeface="Roboto"/>
                <a:cs typeface="Roboto"/>
                <a:sym typeface="Roboto"/>
              </a:rPr>
              <a:t>Ensuring Democrats in your precinct are informed and come out to VOTE EVERY TIME is the basic goal.</a:t>
            </a:r>
            <a:endParaRPr sz="18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0"/>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98" name="Google Shape;198;p10"/>
          <p:cNvSpPr txBox="1"/>
          <p:nvPr/>
        </p:nvSpPr>
        <p:spPr>
          <a:xfrm>
            <a:off x="230100" y="158000"/>
            <a:ext cx="8683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1100"/>
              </a:spcBef>
              <a:spcAft>
                <a:spcPts val="1100"/>
              </a:spcAft>
              <a:buClr>
                <a:srgbClr val="000000"/>
              </a:buClr>
              <a:buSzPts val="2900"/>
              <a:buFont typeface="Arial"/>
              <a:buNone/>
            </a:pPr>
            <a:r>
              <a:rPr b="1" i="0" lang="en" sz="2900" u="none" cap="none" strike="noStrike">
                <a:solidFill>
                  <a:schemeClr val="lt1"/>
                </a:solidFill>
                <a:latin typeface="League Spartan"/>
                <a:ea typeface="League Spartan"/>
                <a:cs typeface="League Spartan"/>
                <a:sym typeface="League Spartan"/>
              </a:rPr>
              <a:t>Precinct Captain Job Description</a:t>
            </a:r>
            <a:endParaRPr b="1" i="0" sz="3900" u="none" cap="none" strike="noStrike">
              <a:solidFill>
                <a:schemeClr val="lt1"/>
              </a:solidFill>
              <a:latin typeface="League Spartan"/>
              <a:ea typeface="League Spartan"/>
              <a:cs typeface="League Spartan"/>
              <a:sym typeface="League Spartan"/>
            </a:endParaRPr>
          </a:p>
        </p:txBody>
      </p:sp>
      <p:sp>
        <p:nvSpPr>
          <p:cNvPr id="199" name="Google Shape;199;p10"/>
          <p:cNvSpPr txBox="1"/>
          <p:nvPr/>
        </p:nvSpPr>
        <p:spPr>
          <a:xfrm>
            <a:off x="97400" y="832369"/>
            <a:ext cx="8850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Arial"/>
              <a:ea typeface="Arial"/>
              <a:cs typeface="Arial"/>
              <a:sym typeface="Arial"/>
            </a:endParaRPr>
          </a:p>
        </p:txBody>
      </p:sp>
      <p:sp>
        <p:nvSpPr>
          <p:cNvPr id="200" name="Google Shape;200;p10"/>
          <p:cNvSpPr txBox="1"/>
          <p:nvPr/>
        </p:nvSpPr>
        <p:spPr>
          <a:xfrm>
            <a:off x="222650" y="844889"/>
            <a:ext cx="8600400" cy="39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100"/>
              </a:spcBef>
              <a:spcAft>
                <a:spcPts val="0"/>
              </a:spcAft>
              <a:buClr>
                <a:srgbClr val="000000"/>
              </a:buClr>
              <a:buSzPts val="1800"/>
              <a:buFont typeface="Arial"/>
              <a:buNone/>
            </a:pPr>
            <a:r>
              <a:rPr b="1" i="0" lang="en" sz="1800" u="none" cap="none" strike="noStrike">
                <a:solidFill>
                  <a:schemeClr val="dk1"/>
                </a:solidFill>
                <a:latin typeface="Roboto"/>
                <a:ea typeface="Roboto"/>
                <a:cs typeface="Roboto"/>
                <a:sym typeface="Roboto"/>
              </a:rPr>
              <a:t>Internally</a:t>
            </a:r>
            <a:r>
              <a:rPr i="0" lang="en" sz="1800" u="none" cap="none" strike="noStrike">
                <a:solidFill>
                  <a:schemeClr val="dk1"/>
                </a:solidFill>
                <a:latin typeface="Roboto"/>
                <a:ea typeface="Roboto"/>
                <a:cs typeface="Roboto"/>
                <a:sym typeface="Roboto"/>
              </a:rPr>
              <a:t>, by serving on the Executive Committee, PCs are the only people who can vote on party related matters. These EC Meetings take place at least 4 times per year, but may take place more often as needs arise. </a:t>
            </a:r>
            <a:endParaRPr i="0" sz="1800" u="none" cap="none" strike="noStrike">
              <a:solidFill>
                <a:schemeClr val="dk1"/>
              </a:solidFill>
              <a:latin typeface="Roboto"/>
              <a:ea typeface="Roboto"/>
              <a:cs typeface="Roboto"/>
              <a:sym typeface="Roboto"/>
            </a:endParaRPr>
          </a:p>
          <a:p>
            <a:pPr indent="0" lvl="0" marL="0" marR="0" rtl="0" algn="l">
              <a:lnSpc>
                <a:spcPct val="100000"/>
              </a:lnSpc>
              <a:spcBef>
                <a:spcPts val="1100"/>
              </a:spcBef>
              <a:spcAft>
                <a:spcPts val="0"/>
              </a:spcAft>
              <a:buClr>
                <a:srgbClr val="000000"/>
              </a:buClr>
              <a:buSzPts val="1800"/>
              <a:buFont typeface="Arial"/>
              <a:buNone/>
            </a:pPr>
            <a:r>
              <a:rPr i="0" lang="en" sz="1800" u="none" cap="none" strike="noStrike">
                <a:solidFill>
                  <a:schemeClr val="dk1"/>
                </a:solidFill>
                <a:latin typeface="Roboto"/>
                <a:ea typeface="Roboto"/>
                <a:cs typeface="Roboto"/>
                <a:sym typeface="Roboto"/>
              </a:rPr>
              <a:t>It is here that PCs vote to</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1100"/>
              </a:spcBef>
              <a:spcAft>
                <a:spcPts val="0"/>
              </a:spcAft>
              <a:buClr>
                <a:schemeClr val="dk1"/>
              </a:buClr>
              <a:buSzPts val="1800"/>
              <a:buFont typeface="Roboto"/>
              <a:buAutoNum type="arabicPeriod"/>
            </a:pPr>
            <a:r>
              <a:rPr i="0" lang="en" sz="1800" u="none" cap="none" strike="noStrike">
                <a:solidFill>
                  <a:schemeClr val="dk1"/>
                </a:solidFill>
                <a:latin typeface="Roboto"/>
                <a:ea typeface="Roboto"/>
                <a:cs typeface="Roboto"/>
                <a:sym typeface="Roboto"/>
              </a:rPr>
              <a:t>Elect Party Leadership,</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AutoNum type="arabicPeriod"/>
            </a:pPr>
            <a:r>
              <a:rPr i="0" lang="en" sz="1800" u="none" cap="none" strike="noStrike">
                <a:solidFill>
                  <a:schemeClr val="dk1"/>
                </a:solidFill>
                <a:latin typeface="Roboto"/>
                <a:ea typeface="Roboto"/>
                <a:cs typeface="Roboto"/>
                <a:sym typeface="Roboto"/>
              </a:rPr>
              <a:t>Appoint PCs to vacant precincts in between elections,</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AutoNum type="arabicPeriod"/>
            </a:pPr>
            <a:r>
              <a:rPr i="0" lang="en" sz="1800" u="none" cap="none" strike="noStrike">
                <a:solidFill>
                  <a:schemeClr val="dk1"/>
                </a:solidFill>
                <a:latin typeface="Roboto"/>
                <a:ea typeface="Roboto"/>
                <a:cs typeface="Roboto"/>
                <a:sym typeface="Roboto"/>
              </a:rPr>
              <a:t>Make changes to the Party Constitution and By-Laws,</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AutoNum type="arabicPeriod"/>
            </a:pPr>
            <a:r>
              <a:rPr i="0" lang="en" sz="1800" u="none" cap="none" strike="noStrike">
                <a:solidFill>
                  <a:schemeClr val="dk1"/>
                </a:solidFill>
                <a:latin typeface="Roboto"/>
                <a:ea typeface="Roboto"/>
                <a:cs typeface="Roboto"/>
                <a:sym typeface="Roboto"/>
              </a:rPr>
              <a:t>Appoint Officials to vacant offices, (CC only)</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Arial"/>
              <a:buAutoNum type="arabicPeriod"/>
            </a:pPr>
            <a:r>
              <a:rPr i="0" lang="en" sz="1800" u="none" cap="none" strike="noStrike">
                <a:solidFill>
                  <a:schemeClr val="dk1"/>
                </a:solidFill>
                <a:latin typeface="Roboto"/>
                <a:ea typeface="Roboto"/>
                <a:cs typeface="Roboto"/>
                <a:sym typeface="Roboto"/>
              </a:rPr>
              <a:t>Vote to endorse candidates in Democratic Primaries.</a:t>
            </a:r>
            <a:r>
              <a:rPr b="1" i="1" lang="en" sz="1800" u="none" cap="none" strike="noStrike">
                <a:solidFill>
                  <a:schemeClr val="dk1"/>
                </a:solidFill>
                <a:latin typeface="Roboto"/>
                <a:ea typeface="Roboto"/>
                <a:cs typeface="Roboto"/>
                <a:sym typeface="Roboto"/>
              </a:rPr>
              <a:t>*Not applicable in all counties or races.</a:t>
            </a:r>
            <a:endParaRPr b="1" i="1" sz="1800" u="none" cap="none" strike="noStrike">
              <a:solidFill>
                <a:schemeClr val="dk1"/>
              </a:solidFill>
              <a:latin typeface="Roboto"/>
              <a:ea typeface="Roboto"/>
              <a:cs typeface="Roboto"/>
              <a:sym typeface="Roboto"/>
            </a:endParaRPr>
          </a:p>
          <a:p>
            <a:pPr indent="0" lvl="0" marL="0" marR="0" rtl="0" algn="l">
              <a:lnSpc>
                <a:spcPct val="100000"/>
              </a:lnSpc>
              <a:spcBef>
                <a:spcPts val="1100"/>
              </a:spcBef>
              <a:spcAft>
                <a:spcPts val="1100"/>
              </a:spcAft>
              <a:buClr>
                <a:srgbClr val="000000"/>
              </a:buClr>
              <a:buSzPts val="1800"/>
              <a:buFont typeface="Arial"/>
              <a:buNone/>
            </a:pPr>
            <a:r>
              <a:rPr i="0" lang="en" sz="1800" u="none" cap="none" strike="noStrike">
                <a:solidFill>
                  <a:schemeClr val="dk1"/>
                </a:solidFill>
                <a:latin typeface="Roboto"/>
                <a:ea typeface="Roboto"/>
                <a:cs typeface="Roboto"/>
                <a:sym typeface="Roboto"/>
              </a:rPr>
              <a:t>PC attendance at these meetings is critical, since it ensures that the voices of residents from the various communities in Your County are heard.</a:t>
            </a:r>
            <a:endParaRPr i="0" sz="1800" u="none" cap="none" strike="noStrike">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07" name="Google Shape;207;p11"/>
          <p:cNvSpPr txBox="1"/>
          <p:nvPr/>
        </p:nvSpPr>
        <p:spPr>
          <a:xfrm>
            <a:off x="415200" y="158000"/>
            <a:ext cx="8313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1100"/>
              </a:spcBef>
              <a:spcAft>
                <a:spcPts val="1100"/>
              </a:spcAft>
              <a:buClr>
                <a:srgbClr val="000000"/>
              </a:buClr>
              <a:buSzPts val="2800"/>
              <a:buFont typeface="Arial"/>
              <a:buNone/>
            </a:pPr>
            <a:r>
              <a:rPr b="1" i="0" lang="en" sz="2800" u="none" cap="none" strike="noStrike">
                <a:solidFill>
                  <a:schemeClr val="lt1"/>
                </a:solidFill>
                <a:latin typeface="League Spartan"/>
                <a:ea typeface="League Spartan"/>
                <a:cs typeface="League Spartan"/>
                <a:sym typeface="League Spartan"/>
              </a:rPr>
              <a:t>Precinct Captain Job Description</a:t>
            </a:r>
            <a:endParaRPr b="1" i="0" sz="3800" u="none" cap="none" strike="noStrike">
              <a:solidFill>
                <a:schemeClr val="lt1"/>
              </a:solidFill>
              <a:latin typeface="League Spartan"/>
              <a:ea typeface="League Spartan"/>
              <a:cs typeface="League Spartan"/>
              <a:sym typeface="League Spartan"/>
            </a:endParaRPr>
          </a:p>
        </p:txBody>
      </p:sp>
      <p:sp>
        <p:nvSpPr>
          <p:cNvPr id="208" name="Google Shape;208;p11"/>
          <p:cNvSpPr txBox="1"/>
          <p:nvPr/>
        </p:nvSpPr>
        <p:spPr>
          <a:xfrm>
            <a:off x="271800" y="725772"/>
            <a:ext cx="8800500" cy="434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100"/>
              </a:spcBef>
              <a:spcAft>
                <a:spcPts val="0"/>
              </a:spcAft>
              <a:buClr>
                <a:srgbClr val="000000"/>
              </a:buClr>
              <a:buSzPts val="1600"/>
              <a:buFont typeface="Arial"/>
              <a:buNone/>
            </a:pPr>
            <a:r>
              <a:rPr b="1" i="0" lang="en" sz="1800" u="none" cap="none" strike="noStrike">
                <a:solidFill>
                  <a:schemeClr val="dk1"/>
                </a:solidFill>
                <a:latin typeface="Roboto"/>
                <a:ea typeface="Roboto"/>
                <a:cs typeface="Roboto"/>
                <a:sym typeface="Roboto"/>
              </a:rPr>
              <a:t>Externally</a:t>
            </a:r>
            <a:r>
              <a:rPr i="0" lang="en" sz="1800" u="none" cap="none" strike="noStrike">
                <a:solidFill>
                  <a:schemeClr val="dk1"/>
                </a:solidFill>
                <a:latin typeface="Roboto"/>
                <a:ea typeface="Roboto"/>
                <a:cs typeface="Roboto"/>
                <a:sym typeface="Roboto"/>
              </a:rPr>
              <a:t>, PCs are vital to the success of the Democratic Party because they provide localized, committed, and enthusiastic support for Party initiatives during and between elections. PCs participate in Democratic campaign activities such as</a:t>
            </a:r>
            <a:r>
              <a:rPr lang="en" sz="1800">
                <a:solidFill>
                  <a:schemeClr val="dk1"/>
                </a:solidFill>
                <a:latin typeface="Roboto"/>
                <a:ea typeface="Roboto"/>
                <a:cs typeface="Roboto"/>
                <a:sym typeface="Roboto"/>
              </a:rPr>
              <a:t>:</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110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Voter registration</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Attendance at monthly Regional Meetings with their Democratic neighbors</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Sharing important election information such as times, dates, polling locations, and early voting information</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Distributing candidate and Party literature that they receive from the Party</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Helping the Party secure yard sign locations</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Volunteer recruitment and organizing, and</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Organizing around local issues of concern.</a:t>
            </a:r>
            <a:endParaRPr i="0" sz="1800" u="none" cap="none" strike="noStrike">
              <a:solidFill>
                <a:schemeClr val="dk1"/>
              </a:solidFill>
              <a:latin typeface="Roboto"/>
              <a:ea typeface="Roboto"/>
              <a:cs typeface="Roboto"/>
              <a:sym typeface="Roboto"/>
            </a:endParaRPr>
          </a:p>
          <a:p>
            <a:pPr indent="0" lvl="0" marL="0" marR="0" rtl="0" algn="l">
              <a:lnSpc>
                <a:spcPct val="100000"/>
              </a:lnSpc>
              <a:spcBef>
                <a:spcPts val="1100"/>
              </a:spcBef>
              <a:spcAft>
                <a:spcPts val="0"/>
              </a:spcAft>
              <a:buClr>
                <a:srgbClr val="000000"/>
              </a:buClr>
              <a:buSzPts val="1600"/>
              <a:buFont typeface="Arial"/>
              <a:buNone/>
            </a:pPr>
            <a:r>
              <a:rPr i="0" lang="en" sz="1800" u="none" cap="none" strike="noStrike">
                <a:solidFill>
                  <a:schemeClr val="dk1"/>
                </a:solidFill>
                <a:latin typeface="Roboto"/>
                <a:ea typeface="Roboto"/>
                <a:cs typeface="Roboto"/>
                <a:sym typeface="Roboto"/>
              </a:rPr>
              <a:t>PCs can also participate in Party fundraisers, and volunteer to work on campaigns, help around the office, and more generally, represent Democratic values at their places of work and in their communities every day. </a:t>
            </a:r>
            <a:endParaRPr i="0" sz="2000" u="none" cap="none" strike="noStrike">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p:nvPr/>
        </p:nvSpPr>
        <p:spPr>
          <a:xfrm>
            <a:off x="0" y="95300"/>
            <a:ext cx="9144000" cy="9696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2"/>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15" name="Google Shape;215;p12"/>
          <p:cNvSpPr txBox="1"/>
          <p:nvPr/>
        </p:nvSpPr>
        <p:spPr>
          <a:xfrm>
            <a:off x="374550" y="172447"/>
            <a:ext cx="8394900" cy="770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1100"/>
              </a:spcBef>
              <a:spcAft>
                <a:spcPts val="1100"/>
              </a:spcAft>
              <a:buClr>
                <a:srgbClr val="000000"/>
              </a:buClr>
              <a:buSzPts val="3000"/>
              <a:buFont typeface="Arial"/>
              <a:buNone/>
            </a:pPr>
            <a:r>
              <a:rPr b="1" i="0" lang="en" sz="3000" u="none" cap="none" strike="noStrike">
                <a:solidFill>
                  <a:schemeClr val="lt1"/>
                </a:solidFill>
                <a:latin typeface="League Spartan"/>
                <a:ea typeface="League Spartan"/>
                <a:cs typeface="League Spartan"/>
                <a:sym typeface="League Spartan"/>
              </a:rPr>
              <a:t>How to </a:t>
            </a:r>
            <a:r>
              <a:rPr b="1" lang="en" sz="3000">
                <a:solidFill>
                  <a:schemeClr val="lt1"/>
                </a:solidFill>
                <a:latin typeface="League Spartan"/>
                <a:ea typeface="League Spartan"/>
                <a:cs typeface="League Spartan"/>
                <a:sym typeface="League Spartan"/>
              </a:rPr>
              <a:t>B</a:t>
            </a:r>
            <a:r>
              <a:rPr b="1" i="0" lang="en" sz="3000" u="none" cap="none" strike="noStrike">
                <a:solidFill>
                  <a:schemeClr val="lt1"/>
                </a:solidFill>
                <a:latin typeface="League Spartan"/>
                <a:ea typeface="League Spartan"/>
                <a:cs typeface="League Spartan"/>
                <a:sym typeface="League Spartan"/>
              </a:rPr>
              <a:t>ecome a </a:t>
            </a:r>
            <a:r>
              <a:rPr b="1" lang="en" sz="3000">
                <a:solidFill>
                  <a:schemeClr val="lt1"/>
                </a:solidFill>
                <a:latin typeface="League Spartan"/>
                <a:ea typeface="League Spartan"/>
                <a:cs typeface="League Spartan"/>
                <a:sym typeface="League Spartan"/>
              </a:rPr>
              <a:t>M</a:t>
            </a:r>
            <a:r>
              <a:rPr b="1" i="0" lang="en" sz="3000" u="none" cap="none" strike="noStrike">
                <a:solidFill>
                  <a:schemeClr val="lt1"/>
                </a:solidFill>
                <a:latin typeface="League Spartan"/>
                <a:ea typeface="League Spartan"/>
                <a:cs typeface="League Spartan"/>
                <a:sym typeface="League Spartan"/>
              </a:rPr>
              <a:t>ember of Your County Democratic Central Committee</a:t>
            </a:r>
            <a:endParaRPr b="1" i="0" sz="4000" u="none" cap="none" strike="noStrike">
              <a:solidFill>
                <a:schemeClr val="lt1"/>
              </a:solidFill>
              <a:latin typeface="League Spartan"/>
              <a:ea typeface="League Spartan"/>
              <a:cs typeface="League Spartan"/>
              <a:sym typeface="League Spartan"/>
            </a:endParaRPr>
          </a:p>
        </p:txBody>
      </p:sp>
      <p:sp>
        <p:nvSpPr>
          <p:cNvPr id="216" name="Google Shape;216;p12"/>
          <p:cNvSpPr txBox="1"/>
          <p:nvPr/>
        </p:nvSpPr>
        <p:spPr>
          <a:xfrm>
            <a:off x="234250" y="1166881"/>
            <a:ext cx="8600400" cy="393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00"/>
              <a:buFont typeface="Arial"/>
              <a:buNone/>
            </a:pPr>
            <a:r>
              <a:rPr i="0" lang="en" sz="1900" u="none" cap="none" strike="noStrike">
                <a:solidFill>
                  <a:schemeClr val="dk1"/>
                </a:solidFill>
                <a:latin typeface="Roboto"/>
                <a:ea typeface="Roboto"/>
                <a:cs typeface="Roboto"/>
                <a:sym typeface="Roboto"/>
              </a:rPr>
              <a:t>To become a PC for </a:t>
            </a:r>
            <a:r>
              <a:rPr lang="en" sz="1900">
                <a:solidFill>
                  <a:schemeClr val="dk1"/>
                </a:solidFill>
                <a:latin typeface="Roboto"/>
                <a:ea typeface="Roboto"/>
                <a:cs typeface="Roboto"/>
                <a:sym typeface="Roboto"/>
              </a:rPr>
              <a:t>your county </a:t>
            </a:r>
            <a:r>
              <a:rPr i="0" lang="en" sz="1900" u="none" cap="none" strike="noStrike">
                <a:solidFill>
                  <a:schemeClr val="dk1"/>
                </a:solidFill>
                <a:latin typeface="Roboto"/>
                <a:ea typeface="Roboto"/>
                <a:cs typeface="Roboto"/>
                <a:sym typeface="Roboto"/>
              </a:rPr>
              <a:t>Democratic Party:</a:t>
            </a:r>
            <a:endParaRPr>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900"/>
              <a:buFont typeface="Arial"/>
              <a:buNone/>
            </a:pPr>
            <a:r>
              <a:rPr lang="en">
                <a:solidFill>
                  <a:schemeClr val="dk1"/>
                </a:solidFill>
                <a:latin typeface="Roboto"/>
                <a:ea typeface="Roboto"/>
                <a:cs typeface="Roboto"/>
                <a:sym typeface="Roboto"/>
              </a:rPr>
              <a:t>1. </a:t>
            </a:r>
            <a:r>
              <a:rPr i="0" lang="en" sz="1800" u="none" cap="none" strike="noStrike">
                <a:solidFill>
                  <a:schemeClr val="dk1"/>
                </a:solidFill>
                <a:latin typeface="Roboto"/>
                <a:ea typeface="Roboto"/>
                <a:cs typeface="Roboto"/>
                <a:sym typeface="Roboto"/>
              </a:rPr>
              <a:t>you must be a registered voter who lives in that precinct</a:t>
            </a:r>
            <a:endParaRPr sz="1800">
              <a:solidFill>
                <a:schemeClr val="dk1"/>
              </a:solidFill>
              <a:latin typeface="Roboto"/>
              <a:ea typeface="Roboto"/>
              <a:cs typeface="Roboto"/>
              <a:sym typeface="Roboto"/>
            </a:endParaRPr>
          </a:p>
          <a:p>
            <a:pPr indent="0" lvl="0" marL="0" marR="0" rtl="0" algn="l">
              <a:lnSpc>
                <a:spcPct val="115000"/>
              </a:lnSpc>
              <a:spcBef>
                <a:spcPts val="0"/>
              </a:spcBef>
              <a:spcAft>
                <a:spcPts val="0"/>
              </a:spcAft>
              <a:buNone/>
            </a:pPr>
            <a:r>
              <a:rPr lang="en" sz="1800">
                <a:solidFill>
                  <a:schemeClr val="dk1"/>
                </a:solidFill>
                <a:latin typeface="Roboto"/>
                <a:ea typeface="Roboto"/>
                <a:cs typeface="Roboto"/>
                <a:sym typeface="Roboto"/>
              </a:rPr>
              <a:t>2. </a:t>
            </a:r>
            <a:r>
              <a:rPr i="0" lang="en" sz="1800" u="none" cap="none" strike="noStrike">
                <a:solidFill>
                  <a:schemeClr val="dk1"/>
                </a:solidFill>
                <a:latin typeface="Roboto"/>
                <a:ea typeface="Roboto"/>
                <a:cs typeface="Roboto"/>
                <a:sym typeface="Roboto"/>
              </a:rPr>
              <a:t>you must consider yourself a Democrat. </a:t>
            </a:r>
            <a:endParaRPr sz="1800">
              <a:solidFill>
                <a:schemeClr val="dk1"/>
              </a:solidFill>
              <a:latin typeface="Roboto"/>
              <a:ea typeface="Roboto"/>
              <a:cs typeface="Roboto"/>
              <a:sym typeface="Roboto"/>
            </a:endParaRPr>
          </a:p>
          <a:p>
            <a:pPr indent="0" lvl="0" marL="0" marR="0" rtl="0" algn="l">
              <a:lnSpc>
                <a:spcPct val="115000"/>
              </a:lnSpc>
              <a:spcBef>
                <a:spcPts val="0"/>
              </a:spcBef>
              <a:spcAft>
                <a:spcPts val="0"/>
              </a:spcAft>
              <a:buNone/>
            </a:pPr>
            <a:r>
              <a:rPr i="1" lang="en" sz="1700">
                <a:solidFill>
                  <a:schemeClr val="dk1"/>
                </a:solidFill>
                <a:latin typeface="Roboto"/>
                <a:ea typeface="Roboto"/>
                <a:cs typeface="Roboto"/>
                <a:sym typeface="Roboto"/>
                <a:extLst>
                  <a:ext uri="http://customooxmlschemas.google.com/">
                    <go:slidesCustomData xmlns:go="http://customooxmlschemas.google.com/" textRoundtripDataId="1"/>
                  </a:ext>
                </a:extLst>
              </a:rPr>
              <a:t>3. </a:t>
            </a:r>
            <a:r>
              <a:rPr i="1" lang="en" sz="1700" u="none" cap="none" strike="noStrike">
                <a:solidFill>
                  <a:schemeClr val="dk1"/>
                </a:solidFill>
                <a:latin typeface="Roboto"/>
                <a:ea typeface="Roboto"/>
                <a:cs typeface="Roboto"/>
                <a:sym typeface="Roboto"/>
                <a:extLst>
                  <a:ext uri="http://customooxmlschemas.google.com/">
                    <go:slidesCustomData xmlns:go="http://customooxmlschemas.google.com/" textRoundtripDataId="2"/>
                  </a:ext>
                </a:extLst>
              </a:rPr>
              <a:t>You cannot run to become a PC if you voted in a Republican Party primary in the past 2 years.</a:t>
            </a:r>
            <a:endParaRPr sz="1700">
              <a:solidFill>
                <a:schemeClr val="dk1"/>
              </a:solidFill>
              <a:latin typeface="Roboto"/>
              <a:ea typeface="Roboto"/>
              <a:cs typeface="Roboto"/>
              <a:sym typeface="Roboto"/>
            </a:endParaRPr>
          </a:p>
          <a:p>
            <a:pPr indent="0" lvl="0" marL="0" marR="0" rtl="0" algn="l">
              <a:lnSpc>
                <a:spcPct val="115000"/>
              </a:lnSpc>
              <a:spcBef>
                <a:spcPts val="0"/>
              </a:spcBef>
              <a:spcAft>
                <a:spcPts val="0"/>
              </a:spcAft>
              <a:buNone/>
            </a:pPr>
            <a:r>
              <a:rPr i="1" lang="en" sz="1700">
                <a:solidFill>
                  <a:schemeClr val="dk1"/>
                </a:solidFill>
                <a:latin typeface="Roboto"/>
                <a:ea typeface="Roboto"/>
                <a:cs typeface="Roboto"/>
                <a:sym typeface="Roboto"/>
              </a:rPr>
              <a:t>4.</a:t>
            </a:r>
            <a:r>
              <a:rPr i="1" lang="en" sz="1700">
                <a:solidFill>
                  <a:schemeClr val="dk1"/>
                </a:solidFill>
                <a:latin typeface="Roboto"/>
                <a:ea typeface="Roboto"/>
                <a:cs typeface="Roboto"/>
                <a:sym typeface="Roboto"/>
                <a:extLst>
                  <a:ext uri="http://customooxmlschemas.google.com/">
                    <go:slidesCustomData xmlns:go="http://customooxmlschemas.google.com/" textRoundtripDataId="3"/>
                  </a:ext>
                </a:extLst>
              </a:rPr>
              <a:t> </a:t>
            </a:r>
            <a:r>
              <a:rPr i="1" lang="en" sz="1700" u="none" cap="none" strike="noStrike">
                <a:solidFill>
                  <a:schemeClr val="dk1"/>
                </a:solidFill>
                <a:latin typeface="Roboto"/>
                <a:ea typeface="Roboto"/>
                <a:cs typeface="Roboto"/>
                <a:sym typeface="Roboto"/>
                <a:extLst>
                  <a:ext uri="http://customooxmlschemas.google.com/">
                    <go:slidesCustomData xmlns:go="http://customooxmlschemas.google.com/" textRoundtripDataId="4"/>
                  </a:ext>
                </a:extLst>
              </a:rPr>
              <a:t>Complete and submit Form 2-</a:t>
            </a:r>
            <a:r>
              <a:rPr i="1" lang="en" sz="1700">
                <a:solidFill>
                  <a:schemeClr val="dk1"/>
                </a:solidFill>
                <a:latin typeface="Roboto"/>
                <a:ea typeface="Roboto"/>
                <a:cs typeface="Roboto"/>
                <a:sym typeface="Roboto"/>
                <a:extLst>
                  <a:ext uri="http://customooxmlschemas.google.com/">
                    <go:slidesCustomData xmlns:go="http://customooxmlschemas.google.com/" textRoundtripDataId="5"/>
                  </a:ext>
                </a:extLst>
              </a:rPr>
              <a:t>M</a:t>
            </a:r>
            <a:r>
              <a:rPr i="1" lang="en" sz="1700" u="none" cap="none" strike="noStrike">
                <a:solidFill>
                  <a:schemeClr val="dk1"/>
                </a:solidFill>
                <a:latin typeface="Roboto"/>
                <a:ea typeface="Roboto"/>
                <a:cs typeface="Roboto"/>
                <a:sym typeface="Roboto"/>
                <a:extLst>
                  <a:ext uri="http://customooxmlschemas.google.com/">
                    <go:slidesCustomData xmlns:go="http://customooxmlschemas.google.com/" textRoundtripDataId="6"/>
                  </a:ext>
                </a:extLst>
              </a:rPr>
              <a:t> or form 2-</a:t>
            </a:r>
            <a:r>
              <a:rPr i="1" lang="en" sz="1700">
                <a:solidFill>
                  <a:schemeClr val="dk1"/>
                </a:solidFill>
                <a:latin typeface="Roboto"/>
                <a:ea typeface="Roboto"/>
                <a:cs typeface="Roboto"/>
                <a:sym typeface="Roboto"/>
                <a:extLst>
                  <a:ext uri="http://customooxmlschemas.google.com/">
                    <go:slidesCustomData xmlns:go="http://customooxmlschemas.google.com/" textRoundtripDataId="7"/>
                  </a:ext>
                </a:extLst>
              </a:rPr>
              <a:t>J</a:t>
            </a:r>
            <a:r>
              <a:rPr i="1" lang="en" sz="1700" u="none" cap="none" strike="noStrike">
                <a:solidFill>
                  <a:schemeClr val="dk1"/>
                </a:solidFill>
                <a:latin typeface="Roboto"/>
                <a:ea typeface="Roboto"/>
                <a:cs typeface="Roboto"/>
                <a:sym typeface="Roboto"/>
                <a:extLst>
                  <a:ext uri="http://customooxmlschemas.google.com/">
                    <go:slidesCustomData xmlns:go="http://customooxmlschemas.google.com/" textRoundtripDataId="8"/>
                  </a:ext>
                </a:extLst>
              </a:rPr>
              <a:t> by the filing deadline of Feb 4, 2026.</a:t>
            </a:r>
            <a:r>
              <a:rPr i="1" lang="en" sz="1700" u="none" cap="none" strike="noStrike">
                <a:solidFill>
                  <a:schemeClr val="dk1"/>
                </a:solidFill>
                <a:latin typeface="Roboto"/>
                <a:ea typeface="Roboto"/>
                <a:cs typeface="Roboto"/>
                <a:sym typeface="Roboto"/>
              </a:rPr>
              <a:t> </a:t>
            </a:r>
            <a:r>
              <a:rPr lang="en" sz="1700">
                <a:solidFill>
                  <a:schemeClr val="dk1"/>
                </a:solidFill>
                <a:latin typeface="Roboto"/>
                <a:ea typeface="Roboto"/>
                <a:cs typeface="Roboto"/>
                <a:sym typeface="Roboto"/>
              </a:rPr>
              <a:t>If you’re unsure of what form you need, check with your county BOE.</a:t>
            </a:r>
            <a:endParaRPr sz="1700">
              <a:solidFill>
                <a:schemeClr val="dk1"/>
              </a:solidFill>
              <a:latin typeface="Roboto"/>
              <a:ea typeface="Roboto"/>
              <a:cs typeface="Roboto"/>
              <a:sym typeface="Roboto"/>
            </a:endParaRPr>
          </a:p>
          <a:p>
            <a:pPr indent="0" lvl="0" marL="0" marR="0" rtl="0" algn="l">
              <a:lnSpc>
                <a:spcPct val="115000"/>
              </a:lnSpc>
              <a:spcBef>
                <a:spcPts val="0"/>
              </a:spcBef>
              <a:spcAft>
                <a:spcPts val="0"/>
              </a:spcAft>
              <a:buNone/>
            </a:pPr>
            <a:r>
              <a:rPr lang="en" sz="1700">
                <a:solidFill>
                  <a:schemeClr val="dk1"/>
                </a:solidFill>
                <a:latin typeface="Roboto"/>
                <a:ea typeface="Roboto"/>
                <a:cs typeface="Roboto"/>
                <a:sym typeface="Roboto"/>
              </a:rPr>
              <a:t>5. Contact your local Democratic Party and introduce yourself and your new endueaver</a:t>
            </a:r>
            <a:endParaRPr sz="1700">
              <a:solidFill>
                <a:schemeClr val="dk1"/>
              </a:solidFill>
              <a:latin typeface="Roboto"/>
              <a:ea typeface="Roboto"/>
              <a:cs typeface="Roboto"/>
              <a:sym typeface="Roboto"/>
            </a:endParaRPr>
          </a:p>
          <a:p>
            <a:pPr indent="0" lvl="0" marL="0" marR="0" rtl="0" algn="l">
              <a:lnSpc>
                <a:spcPct val="100000"/>
              </a:lnSpc>
              <a:spcBef>
                <a:spcPts val="1100"/>
              </a:spcBef>
              <a:spcAft>
                <a:spcPts val="0"/>
              </a:spcAft>
              <a:buClr>
                <a:srgbClr val="000000"/>
              </a:buClr>
              <a:buSzPts val="1900"/>
              <a:buFont typeface="Arial"/>
              <a:buNone/>
            </a:pPr>
            <a:r>
              <a:rPr i="0" lang="en" sz="1300" u="none" cap="none" strike="noStrike">
                <a:solidFill>
                  <a:schemeClr val="dk1"/>
                </a:solidFill>
                <a:latin typeface="Roboto"/>
                <a:ea typeface="Roboto"/>
                <a:cs typeface="Roboto"/>
                <a:sym typeface="Roboto"/>
              </a:rPr>
              <a:t>* If elected, you will be required to swear an oath to uphold the Constitution and by-laws of the Your County Democratic Party.</a:t>
            </a:r>
            <a:endParaRPr i="0" sz="1300" u="none" cap="none" strike="noStrike">
              <a:solidFill>
                <a:schemeClr val="dk1"/>
              </a:solidFill>
              <a:latin typeface="Roboto"/>
              <a:ea typeface="Roboto"/>
              <a:cs typeface="Roboto"/>
              <a:sym typeface="Roboto"/>
            </a:endParaRPr>
          </a:p>
          <a:p>
            <a:pPr indent="0" lvl="0" marL="0" marR="0" rtl="0" algn="l">
              <a:lnSpc>
                <a:spcPct val="100000"/>
              </a:lnSpc>
              <a:spcBef>
                <a:spcPts val="1100"/>
              </a:spcBef>
              <a:spcAft>
                <a:spcPts val="1100"/>
              </a:spcAft>
              <a:buClr>
                <a:srgbClr val="000000"/>
              </a:buClr>
              <a:buSzPts val="1900"/>
              <a:buFont typeface="Arial"/>
              <a:buNone/>
            </a:pPr>
            <a:r>
              <a:rPr lang="en" sz="1900">
                <a:solidFill>
                  <a:schemeClr val="dk1"/>
                </a:solidFill>
                <a:latin typeface="Roboto"/>
                <a:ea typeface="Roboto"/>
                <a:cs typeface="Roboto"/>
                <a:sym typeface="Roboto"/>
              </a:rPr>
              <a:t>This happens every 2-4 years depending on your county. If you don’t file by Feburary 4th, there’s still a way to be an At-Large Precinct Captain</a:t>
            </a:r>
            <a:endParaRPr i="0" sz="1900" u="none" cap="none" strike="noStrike">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p:nvPr/>
        </p:nvSpPr>
        <p:spPr>
          <a:xfrm>
            <a:off x="0" y="95300"/>
            <a:ext cx="9144000" cy="9696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3"/>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23" name="Google Shape;223;p13"/>
          <p:cNvSpPr txBox="1"/>
          <p:nvPr/>
        </p:nvSpPr>
        <p:spPr>
          <a:xfrm>
            <a:off x="374550" y="172447"/>
            <a:ext cx="8394900" cy="770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1100"/>
              </a:spcBef>
              <a:spcAft>
                <a:spcPts val="1100"/>
              </a:spcAft>
              <a:buClr>
                <a:srgbClr val="000000"/>
              </a:buClr>
              <a:buSzPts val="3000"/>
              <a:buFont typeface="Arial"/>
              <a:buNone/>
            </a:pPr>
            <a:r>
              <a:rPr b="1" i="0" lang="en" sz="3000" u="none" cap="none" strike="noStrike">
                <a:solidFill>
                  <a:schemeClr val="lt1"/>
                </a:solidFill>
                <a:latin typeface="League Spartan"/>
                <a:ea typeface="League Spartan"/>
                <a:cs typeface="League Spartan"/>
                <a:sym typeface="League Spartan"/>
              </a:rPr>
              <a:t>How to become a member of Your County Democratic Central Committee</a:t>
            </a:r>
            <a:endParaRPr b="1" i="0" sz="4000" u="none" cap="none" strike="noStrike">
              <a:solidFill>
                <a:schemeClr val="lt1"/>
              </a:solidFill>
              <a:latin typeface="League Spartan"/>
              <a:ea typeface="League Spartan"/>
              <a:cs typeface="League Spartan"/>
              <a:sym typeface="League Spartan"/>
            </a:endParaRPr>
          </a:p>
        </p:txBody>
      </p:sp>
      <p:sp>
        <p:nvSpPr>
          <p:cNvPr id="224" name="Google Shape;224;p13"/>
          <p:cNvSpPr txBox="1"/>
          <p:nvPr/>
        </p:nvSpPr>
        <p:spPr>
          <a:xfrm>
            <a:off x="3075709" y="2477193"/>
            <a:ext cx="3200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Insert image of forms here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b8a172493d_0_28"/>
          <p:cNvSpPr/>
          <p:nvPr/>
        </p:nvSpPr>
        <p:spPr>
          <a:xfrm>
            <a:off x="0" y="152098"/>
            <a:ext cx="9144000" cy="667200"/>
          </a:xfrm>
          <a:prstGeom prst="rect">
            <a:avLst/>
          </a:prstGeom>
          <a:solidFill>
            <a:srgbClr val="26875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lang="en" sz="3900">
                <a:solidFill>
                  <a:schemeClr val="lt1"/>
                </a:solidFill>
                <a:latin typeface="League Spartan"/>
                <a:ea typeface="League Spartan"/>
                <a:cs typeface="League Spartan"/>
                <a:sym typeface="League Spartan"/>
              </a:rPr>
              <a:t>INTRODUCE YOURSELF</a:t>
            </a:r>
            <a:endParaRPr b="1" i="0" sz="3900" u="none" cap="none" strike="noStrike">
              <a:solidFill>
                <a:schemeClr val="lt1"/>
              </a:solidFill>
              <a:latin typeface="League Spartan"/>
              <a:ea typeface="League Spartan"/>
              <a:cs typeface="League Spartan"/>
              <a:sym typeface="League Spartan"/>
            </a:endParaRPr>
          </a:p>
        </p:txBody>
      </p:sp>
      <p:sp>
        <p:nvSpPr>
          <p:cNvPr id="77" name="Google Shape;77;g3b8a172493d_0_28"/>
          <p:cNvSpPr txBox="1"/>
          <p:nvPr/>
        </p:nvSpPr>
        <p:spPr>
          <a:xfrm>
            <a:off x="157634" y="961555"/>
            <a:ext cx="8759700" cy="272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2300">
                <a:solidFill>
                  <a:schemeClr val="dk1"/>
                </a:solidFill>
                <a:latin typeface="Roboto"/>
                <a:ea typeface="Roboto"/>
                <a:cs typeface="Roboto"/>
                <a:sym typeface="Roboto"/>
              </a:rPr>
              <a:t> While the Ohio Progressive Democratic Caucus leadership introduces themselves, in chat, please give your:</a:t>
            </a:r>
            <a:endParaRPr b="1" sz="2300">
              <a:solidFill>
                <a:schemeClr val="dk1"/>
              </a:solidFill>
              <a:latin typeface="Roboto"/>
              <a:ea typeface="Roboto"/>
              <a:cs typeface="Roboto"/>
              <a:sym typeface="Roboto"/>
            </a:endParaRPr>
          </a:p>
          <a:p>
            <a:pPr indent="-374650" lvl="0" marL="457200" rtl="0" algn="l">
              <a:lnSpc>
                <a:spcPct val="115000"/>
              </a:lnSpc>
              <a:spcBef>
                <a:spcPts val="1200"/>
              </a:spcBef>
              <a:spcAft>
                <a:spcPts val="0"/>
              </a:spcAft>
              <a:buClr>
                <a:schemeClr val="dk1"/>
              </a:buClr>
              <a:buSzPts val="2300"/>
              <a:buFont typeface="Roboto"/>
              <a:buChar char="●"/>
            </a:pPr>
            <a:r>
              <a:rPr lang="en" sz="2300">
                <a:solidFill>
                  <a:schemeClr val="dk1"/>
                </a:solidFill>
                <a:latin typeface="Roboto"/>
                <a:ea typeface="Roboto"/>
                <a:cs typeface="Roboto"/>
                <a:sym typeface="Roboto"/>
              </a:rPr>
              <a:t>Name</a:t>
            </a:r>
            <a:endParaRPr sz="2300">
              <a:solidFill>
                <a:schemeClr val="dk1"/>
              </a:solidFill>
              <a:latin typeface="Roboto"/>
              <a:ea typeface="Roboto"/>
              <a:cs typeface="Roboto"/>
              <a:sym typeface="Roboto"/>
            </a:endParaRPr>
          </a:p>
          <a:p>
            <a:pPr indent="-374650" lvl="0" marL="457200" rtl="0" algn="l">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County</a:t>
            </a:r>
            <a:endParaRPr sz="2300">
              <a:solidFill>
                <a:schemeClr val="dk1"/>
              </a:solidFill>
              <a:latin typeface="Roboto"/>
              <a:ea typeface="Roboto"/>
              <a:cs typeface="Roboto"/>
              <a:sym typeface="Roboto"/>
            </a:endParaRPr>
          </a:p>
          <a:p>
            <a:pPr indent="-374650" lvl="0" marL="457200" rtl="0" algn="l">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Why you’re here</a:t>
            </a:r>
            <a:endParaRPr sz="2300">
              <a:solidFill>
                <a:schemeClr val="dk1"/>
              </a:solidFill>
              <a:latin typeface="Roboto"/>
              <a:ea typeface="Roboto"/>
              <a:cs typeface="Roboto"/>
              <a:sym typeface="Roboto"/>
            </a:endParaRPr>
          </a:p>
          <a:p>
            <a:pPr indent="-374650" lvl="0" marL="457200" rtl="0" algn="l">
              <a:lnSpc>
                <a:spcPct val="115000"/>
              </a:lnSpc>
              <a:spcBef>
                <a:spcPts val="0"/>
              </a:spcBef>
              <a:spcAft>
                <a:spcPts val="0"/>
              </a:spcAft>
              <a:buClr>
                <a:schemeClr val="dk1"/>
              </a:buClr>
              <a:buSzPts val="2300"/>
              <a:buFont typeface="Roboto"/>
              <a:buChar char="●"/>
            </a:pPr>
            <a:r>
              <a:rPr lang="en" sz="2300">
                <a:solidFill>
                  <a:schemeClr val="dk1"/>
                </a:solidFill>
                <a:latin typeface="Roboto"/>
                <a:ea typeface="Roboto"/>
                <a:cs typeface="Roboto"/>
                <a:sym typeface="Roboto"/>
              </a:rPr>
              <a:t>Have you decided to run?</a:t>
            </a:r>
            <a:endParaRPr sz="2300">
              <a:solidFill>
                <a:schemeClr val="dk1"/>
              </a:solidFill>
              <a:latin typeface="Roboto"/>
              <a:ea typeface="Roboto"/>
              <a:cs typeface="Roboto"/>
              <a:sym typeface="Roboto"/>
            </a:endParaRPr>
          </a:p>
        </p:txBody>
      </p:sp>
      <p:pic>
        <p:nvPicPr>
          <p:cNvPr id="78" name="Google Shape;78;g3b8a172493d_0_28" title="4.png"/>
          <p:cNvPicPr preferRelativeResize="0"/>
          <p:nvPr/>
        </p:nvPicPr>
        <p:blipFill rotWithShape="1">
          <a:blip r:embed="rId3">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4"/>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31" name="Google Shape;231;p14"/>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League Spartan"/>
                <a:ea typeface="League Spartan"/>
                <a:cs typeface="League Spartan"/>
                <a:sym typeface="League Spartan"/>
              </a:rPr>
              <a:t>Why Is This Position Important</a:t>
            </a:r>
            <a:r>
              <a:rPr b="1" i="0" lang="en" sz="4000" u="none" cap="none" strike="noStrike">
                <a:solidFill>
                  <a:schemeClr val="lt1"/>
                </a:solidFill>
                <a:latin typeface="League Spartan"/>
                <a:ea typeface="League Spartan"/>
                <a:cs typeface="League Spartan"/>
                <a:sym typeface="League Spartan"/>
              </a:rPr>
              <a:t>?</a:t>
            </a:r>
            <a:endParaRPr b="1" i="0" sz="4000" u="none" cap="none" strike="noStrike">
              <a:solidFill>
                <a:srgbClr val="FFFFFF"/>
              </a:solidFill>
              <a:latin typeface="League Spartan"/>
              <a:ea typeface="League Spartan"/>
              <a:cs typeface="League Spartan"/>
              <a:sym typeface="League Spartan"/>
            </a:endParaRPr>
          </a:p>
        </p:txBody>
      </p:sp>
      <p:sp>
        <p:nvSpPr>
          <p:cNvPr id="232" name="Google Shape;232;p14"/>
          <p:cNvSpPr txBox="1"/>
          <p:nvPr/>
        </p:nvSpPr>
        <p:spPr>
          <a:xfrm>
            <a:off x="219925" y="711775"/>
            <a:ext cx="8641200" cy="410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Roboto"/>
                <a:ea typeface="Roboto"/>
                <a:cs typeface="Roboto"/>
                <a:sym typeface="Roboto"/>
              </a:rPr>
              <a:t>We need to work together in numbers large enough to make a difference.  This network of PCs across the </a:t>
            </a:r>
            <a:r>
              <a:rPr b="1" lang="en" sz="2000">
                <a:solidFill>
                  <a:schemeClr val="dk1"/>
                </a:solidFill>
                <a:latin typeface="Roboto"/>
                <a:ea typeface="Roboto"/>
                <a:cs typeface="Roboto"/>
                <a:sym typeface="Roboto"/>
              </a:rPr>
              <a:t>state </a:t>
            </a:r>
            <a:r>
              <a:rPr b="1" i="0" lang="en" sz="2000" u="none" cap="none" strike="noStrike">
                <a:solidFill>
                  <a:schemeClr val="dk1"/>
                </a:solidFill>
                <a:latin typeface="Roboto"/>
                <a:ea typeface="Roboto"/>
                <a:cs typeface="Roboto"/>
                <a:sym typeface="Roboto"/>
              </a:rPr>
              <a:t>will enable us to get candidates elected by:</a:t>
            </a:r>
            <a:endParaRPr b="1" i="0" sz="20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Mobilizing voters/GOTV to increase voter awareness and turnout</a:t>
            </a:r>
            <a:endParaRPr i="0" sz="18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800" u="none" cap="none" strike="noStrike">
                <a:solidFill>
                  <a:schemeClr val="dk1"/>
                </a:solidFill>
                <a:latin typeface="Roboto"/>
                <a:ea typeface="Roboto"/>
                <a:cs typeface="Roboto"/>
                <a:sym typeface="Roboto"/>
              </a:rPr>
              <a:t>Talking to our neighbors </a:t>
            </a:r>
            <a:r>
              <a:rPr i="0" lang="en" sz="1700" u="none" cap="none" strike="noStrike">
                <a:solidFill>
                  <a:schemeClr val="dk1"/>
                </a:solidFill>
                <a:latin typeface="Roboto"/>
                <a:ea typeface="Roboto"/>
                <a:cs typeface="Roboto"/>
                <a:sym typeface="Roboto"/>
              </a:rPr>
              <a:t>to heal the division, and to show we all want the same thing - the ability to live a life with dignity.</a:t>
            </a:r>
            <a:endParaRPr i="0" sz="1700" u="none" cap="none" strike="noStrike">
              <a:solidFill>
                <a:schemeClr val="dk1"/>
              </a:solidFill>
              <a:latin typeface="Roboto"/>
              <a:ea typeface="Roboto"/>
              <a:cs typeface="Roboto"/>
              <a:sym typeface="Roboto"/>
            </a:endParaRPr>
          </a:p>
          <a:p>
            <a:pPr indent="-342900" lvl="0" marL="457200" marR="0" rtl="0" algn="l">
              <a:lnSpc>
                <a:spcPct val="100000"/>
              </a:lnSpc>
              <a:spcBef>
                <a:spcPts val="0"/>
              </a:spcBef>
              <a:spcAft>
                <a:spcPts val="0"/>
              </a:spcAft>
              <a:buClr>
                <a:schemeClr val="dk1"/>
              </a:buClr>
              <a:buSzPts val="1800"/>
              <a:buFont typeface="Roboto"/>
              <a:buChar char="●"/>
            </a:pPr>
            <a:r>
              <a:rPr i="0" lang="en" sz="1700" u="none" cap="none" strike="noStrike">
                <a:solidFill>
                  <a:schemeClr val="dk1"/>
                </a:solidFill>
                <a:latin typeface="Roboto"/>
                <a:ea typeface="Roboto"/>
                <a:cs typeface="Roboto"/>
                <a:sym typeface="Roboto"/>
              </a:rPr>
              <a:t>Bringing folks together to build community against the fascist crisis we face.</a:t>
            </a:r>
            <a:endParaRPr i="0" sz="17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i="0" lang="en" sz="2000" u="none" cap="none" strike="noStrike">
                <a:solidFill>
                  <a:schemeClr val="dk1"/>
                </a:solidFill>
                <a:latin typeface="Roboto"/>
                <a:ea typeface="Roboto"/>
                <a:cs typeface="Roboto"/>
                <a:sym typeface="Roboto"/>
              </a:rPr>
              <a:t>We need your help - and we are making a commitment to help you win</a:t>
            </a:r>
            <a:r>
              <a:rPr lang="en" sz="2000">
                <a:solidFill>
                  <a:schemeClr val="dk1"/>
                </a:solidFill>
                <a:latin typeface="Roboto"/>
                <a:ea typeface="Roboto"/>
                <a:cs typeface="Roboto"/>
                <a:sym typeface="Roboto"/>
              </a:rPr>
              <a:t> - you can</a:t>
            </a:r>
            <a:r>
              <a:rPr i="0" lang="en" sz="2000" u="none" cap="none" strike="noStrike">
                <a:solidFill>
                  <a:schemeClr val="dk1"/>
                </a:solidFill>
                <a:latin typeface="Roboto"/>
                <a:ea typeface="Roboto"/>
                <a:cs typeface="Roboto"/>
                <a:sym typeface="Roboto"/>
              </a:rPr>
              <a:t> know your efforts are making a difference where it matters</a:t>
            </a:r>
            <a:r>
              <a:rPr lang="en" sz="2000">
                <a:solidFill>
                  <a:schemeClr val="dk1"/>
                </a:solidFill>
                <a:latin typeface="Roboto"/>
                <a:ea typeface="Roboto"/>
                <a:cs typeface="Roboto"/>
                <a:sym typeface="Roboto"/>
              </a:rPr>
              <a:t>, </a:t>
            </a:r>
            <a:r>
              <a:rPr i="0" lang="en" sz="2000" u="none" cap="none" strike="noStrike">
                <a:solidFill>
                  <a:schemeClr val="dk1"/>
                </a:solidFill>
                <a:latin typeface="Roboto"/>
                <a:ea typeface="Roboto"/>
                <a:cs typeface="Roboto"/>
                <a:sym typeface="Roboto"/>
              </a:rPr>
              <a:t>right here in your own backyard. </a:t>
            </a:r>
            <a:r>
              <a:rPr lang="en" sz="2000">
                <a:solidFill>
                  <a:schemeClr val="dk1"/>
                </a:solidFill>
                <a:latin typeface="Roboto"/>
                <a:ea typeface="Roboto"/>
                <a:cs typeface="Roboto"/>
                <a:sym typeface="Roboto"/>
              </a:rPr>
              <a:t>L</a:t>
            </a:r>
            <a:r>
              <a:rPr i="0" lang="en" sz="2000" u="none" cap="none" strike="noStrike">
                <a:solidFill>
                  <a:schemeClr val="dk1"/>
                </a:solidFill>
                <a:latin typeface="Roboto"/>
                <a:ea typeface="Roboto"/>
                <a:cs typeface="Roboto"/>
                <a:sym typeface="Roboto"/>
              </a:rPr>
              <a:t>ocal work matters.</a:t>
            </a:r>
            <a:endParaRPr i="0" sz="2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i="0" sz="2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i="0" lang="en" sz="2000" u="none" cap="none" strike="noStrike">
                <a:solidFill>
                  <a:schemeClr val="dk1"/>
                </a:solidFill>
                <a:latin typeface="Roboto"/>
                <a:ea typeface="Roboto"/>
                <a:cs typeface="Roboto"/>
                <a:sym typeface="Roboto"/>
              </a:rPr>
              <a:t>We have the tools and experience to guide you. </a:t>
            </a:r>
            <a:endParaRPr i="0" sz="2000" u="none" cap="none" strike="noStrike">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5"/>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39" name="Google Shape;239;p15"/>
          <p:cNvSpPr txBox="1"/>
          <p:nvPr/>
        </p:nvSpPr>
        <p:spPr>
          <a:xfrm>
            <a:off x="78800" y="158000"/>
            <a:ext cx="8844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League Spartan"/>
                <a:ea typeface="League Spartan"/>
                <a:cs typeface="League Spartan"/>
                <a:sym typeface="League Spartan"/>
              </a:rPr>
              <a:t>What about State Central Committee?</a:t>
            </a:r>
            <a:endParaRPr b="1" i="0" sz="3800" u="none" cap="none" strike="noStrike">
              <a:solidFill>
                <a:srgbClr val="FFFFFF"/>
              </a:solidFill>
              <a:latin typeface="League Spartan"/>
              <a:ea typeface="League Spartan"/>
              <a:cs typeface="League Spartan"/>
              <a:sym typeface="League Spartan"/>
            </a:endParaRPr>
          </a:p>
        </p:txBody>
      </p:sp>
      <p:sp>
        <p:nvSpPr>
          <p:cNvPr id="240" name="Google Shape;240;p15"/>
          <p:cNvSpPr txBox="1"/>
          <p:nvPr/>
        </p:nvSpPr>
        <p:spPr>
          <a:xfrm>
            <a:off x="180200" y="960800"/>
            <a:ext cx="8641200" cy="337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Roboto"/>
                <a:ea typeface="Roboto"/>
                <a:cs typeface="Roboto"/>
                <a:sym typeface="Roboto"/>
              </a:rPr>
              <a:t>The Ohio Democratic Party operates in the same way, with their members of their Central Committee coming from across the state.</a:t>
            </a:r>
            <a:br>
              <a:rPr b="0" i="0" lang="en" sz="2300" u="none" cap="none" strike="noStrike">
                <a:solidFill>
                  <a:schemeClr val="dk1"/>
                </a:solidFill>
                <a:latin typeface="Roboto"/>
                <a:ea typeface="Roboto"/>
                <a:cs typeface="Roboto"/>
                <a:sym typeface="Roboto"/>
              </a:rPr>
            </a:br>
            <a:br>
              <a:rPr b="0" i="0" lang="en" sz="2300" u="none" cap="none" strike="noStrike">
                <a:solidFill>
                  <a:schemeClr val="dk1"/>
                </a:solidFill>
                <a:latin typeface="Roboto"/>
                <a:ea typeface="Roboto"/>
                <a:cs typeface="Roboto"/>
                <a:sym typeface="Roboto"/>
              </a:rPr>
            </a:br>
            <a:r>
              <a:rPr b="0" i="0" lang="en" sz="2300" u="none" cap="none" strike="noStrike">
                <a:solidFill>
                  <a:schemeClr val="dk1"/>
                </a:solidFill>
                <a:latin typeface="Roboto"/>
                <a:ea typeface="Roboto"/>
                <a:cs typeface="Roboto"/>
                <a:sym typeface="Roboto"/>
              </a:rPr>
              <a:t>Each State Senate district is represented by a male and a female member.  33 districts x 2 members = 66 State CC members.</a:t>
            </a:r>
            <a:endParaRPr b="0"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Roboto"/>
                <a:ea typeface="Roboto"/>
                <a:cs typeface="Roboto"/>
                <a:sym typeface="Roboto"/>
              </a:rPr>
              <a:t>These seats are up every 4 years. (May 2026 upcoming)</a:t>
            </a:r>
            <a:endParaRPr b="0"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6"/>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47" name="Google Shape;247;p16"/>
          <p:cNvSpPr txBox="1"/>
          <p:nvPr/>
        </p:nvSpPr>
        <p:spPr>
          <a:xfrm>
            <a:off x="251400" y="825450"/>
            <a:ext cx="8641200" cy="407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i="0" lang="en" sz="2300" u="none" cap="none" strike="noStrike">
                <a:solidFill>
                  <a:schemeClr val="dk1"/>
                </a:solidFill>
                <a:latin typeface="Roboto"/>
                <a:ea typeface="Roboto"/>
                <a:cs typeface="Roboto"/>
                <a:sym typeface="Roboto"/>
              </a:rPr>
              <a:t>The Ohio Democratic Party is made up of the people who show up. </a:t>
            </a:r>
            <a:r>
              <a:rPr lang="en" sz="2300">
                <a:solidFill>
                  <a:schemeClr val="dk1"/>
                </a:solidFill>
                <a:latin typeface="Roboto"/>
                <a:ea typeface="Roboto"/>
                <a:cs typeface="Roboto"/>
                <a:sym typeface="Roboto"/>
              </a:rPr>
              <a:t>I</a:t>
            </a:r>
            <a:r>
              <a:rPr i="0" lang="en" sz="2300" u="none" cap="none" strike="noStrike">
                <a:solidFill>
                  <a:schemeClr val="dk1"/>
                </a:solidFill>
                <a:latin typeface="Roboto"/>
                <a:ea typeface="Roboto"/>
                <a:cs typeface="Roboto"/>
                <a:sym typeface="Roboto"/>
              </a:rPr>
              <a:t>f you want your voice to be heard in the ODP, we urge you to run for the </a:t>
            </a:r>
            <a:r>
              <a:rPr lang="en" sz="2300">
                <a:solidFill>
                  <a:schemeClr val="dk1"/>
                </a:solidFill>
                <a:latin typeface="Roboto"/>
                <a:ea typeface="Roboto"/>
                <a:cs typeface="Roboto"/>
                <a:sym typeface="Roboto"/>
              </a:rPr>
              <a:t>State Central Committee</a:t>
            </a:r>
            <a:r>
              <a:rPr i="0" lang="en" sz="2300" u="none" cap="none" strike="noStrike">
                <a:solidFill>
                  <a:schemeClr val="dk1"/>
                </a:solidFill>
                <a:latin typeface="Roboto"/>
                <a:ea typeface="Roboto"/>
                <a:cs typeface="Roboto"/>
                <a:sym typeface="Roboto"/>
              </a:rPr>
              <a:t>.</a:t>
            </a:r>
            <a:endParaRPr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rPr i="0" lang="en" sz="2300" u="none" cap="none" strike="noStrike">
                <a:solidFill>
                  <a:schemeClr val="dk1"/>
                </a:solidFill>
                <a:latin typeface="Roboto"/>
                <a:ea typeface="Roboto"/>
                <a:cs typeface="Roboto"/>
                <a:sym typeface="Roboto"/>
              </a:rPr>
              <a:t>We need </a:t>
            </a:r>
            <a:r>
              <a:rPr lang="en" sz="2300">
                <a:solidFill>
                  <a:schemeClr val="dk1"/>
                </a:solidFill>
                <a:latin typeface="Roboto"/>
                <a:ea typeface="Roboto"/>
                <a:cs typeface="Roboto"/>
                <a:sym typeface="Roboto"/>
              </a:rPr>
              <a:t>people</a:t>
            </a:r>
            <a:r>
              <a:rPr lang="en" sz="2300">
                <a:solidFill>
                  <a:schemeClr val="dk1"/>
                </a:solidFill>
                <a:latin typeface="Roboto"/>
                <a:ea typeface="Roboto"/>
                <a:cs typeface="Roboto"/>
                <a:sym typeface="Roboto"/>
              </a:rPr>
              <a:t> who </a:t>
            </a:r>
            <a:r>
              <a:rPr lang="en" sz="2300">
                <a:solidFill>
                  <a:schemeClr val="dk1"/>
                </a:solidFill>
                <a:latin typeface="Roboto"/>
                <a:ea typeface="Roboto"/>
                <a:cs typeface="Roboto"/>
                <a:sym typeface="Roboto"/>
              </a:rPr>
              <a:t>share </a:t>
            </a:r>
            <a:r>
              <a:rPr lang="en" sz="2300">
                <a:solidFill>
                  <a:schemeClr val="dk1"/>
                </a:solidFill>
                <a:latin typeface="Roboto"/>
                <a:ea typeface="Roboto"/>
                <a:cs typeface="Roboto"/>
                <a:sym typeface="Roboto"/>
              </a:rPr>
              <a:t>our values and goals to</a:t>
            </a:r>
            <a:r>
              <a:rPr i="0" lang="en" sz="2300" u="none" cap="none" strike="noStrike">
                <a:solidFill>
                  <a:schemeClr val="dk1"/>
                </a:solidFill>
                <a:latin typeface="Roboto"/>
                <a:ea typeface="Roboto"/>
                <a:cs typeface="Roboto"/>
                <a:sym typeface="Roboto"/>
              </a:rPr>
              <a:t> run for these seats who can </a:t>
            </a:r>
            <a:r>
              <a:rPr lang="en" sz="2300">
                <a:solidFill>
                  <a:schemeClr val="dk1"/>
                </a:solidFill>
                <a:latin typeface="Roboto"/>
                <a:ea typeface="Roboto"/>
                <a:cs typeface="Roboto"/>
                <a:sym typeface="Roboto"/>
              </a:rPr>
              <a:t>shift</a:t>
            </a:r>
            <a:r>
              <a:rPr i="0" lang="en" sz="2300" u="none" cap="none" strike="noStrike">
                <a:solidFill>
                  <a:schemeClr val="dk1"/>
                </a:solidFill>
                <a:latin typeface="Roboto"/>
                <a:ea typeface="Roboto"/>
                <a:cs typeface="Roboto"/>
                <a:sym typeface="Roboto"/>
              </a:rPr>
              <a:t> the Democratic </a:t>
            </a:r>
            <a:r>
              <a:rPr lang="en" sz="2300">
                <a:solidFill>
                  <a:schemeClr val="dk1"/>
                </a:solidFill>
                <a:latin typeface="Roboto"/>
                <a:ea typeface="Roboto"/>
                <a:cs typeface="Roboto"/>
                <a:sym typeface="Roboto"/>
              </a:rPr>
              <a:t>P</a:t>
            </a:r>
            <a:r>
              <a:rPr i="0" lang="en" sz="2300" u="none" cap="none" strike="noStrike">
                <a:solidFill>
                  <a:schemeClr val="dk1"/>
                </a:solidFill>
                <a:latin typeface="Roboto"/>
                <a:ea typeface="Roboto"/>
                <a:cs typeface="Roboto"/>
                <a:sym typeface="Roboto"/>
              </a:rPr>
              <a:t>arty</a:t>
            </a:r>
            <a:r>
              <a:rPr lang="en" sz="2300">
                <a:solidFill>
                  <a:schemeClr val="dk1"/>
                </a:solidFill>
                <a:latin typeface="Roboto"/>
                <a:ea typeface="Roboto"/>
                <a:cs typeface="Roboto"/>
                <a:sym typeface="Roboto"/>
              </a:rPr>
              <a:t> towards the people in Ohio</a:t>
            </a:r>
            <a:r>
              <a:rPr i="0" lang="en" sz="2300" u="none" cap="none" strike="noStrike">
                <a:solidFill>
                  <a:schemeClr val="dk1"/>
                </a:solidFill>
                <a:latin typeface="Roboto"/>
                <a:ea typeface="Roboto"/>
                <a:cs typeface="Roboto"/>
                <a:sym typeface="Roboto"/>
              </a:rPr>
              <a:t>. We need to challenge the status quo and fight for a party that truly shows up to improve the lives of the people of Ohio.</a:t>
            </a:r>
            <a:br>
              <a:rPr i="0" lang="en" sz="2300" u="none" cap="none" strike="noStrike">
                <a:solidFill>
                  <a:schemeClr val="dk1"/>
                </a:solidFill>
                <a:latin typeface="Roboto"/>
                <a:ea typeface="Roboto"/>
                <a:cs typeface="Roboto"/>
                <a:sym typeface="Roboto"/>
              </a:rPr>
            </a:br>
            <a:br>
              <a:rPr i="0" lang="en" sz="2300" u="none" cap="none" strike="noStrike">
                <a:solidFill>
                  <a:schemeClr val="dk1"/>
                </a:solidFill>
                <a:latin typeface="Roboto"/>
                <a:ea typeface="Roboto"/>
                <a:cs typeface="Roboto"/>
                <a:sym typeface="Roboto"/>
              </a:rPr>
            </a:br>
            <a:endParaRPr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lt1"/>
              </a:solidFill>
              <a:latin typeface="Roboto"/>
              <a:ea typeface="Roboto"/>
              <a:cs typeface="Roboto"/>
              <a:sym typeface="Roboto"/>
            </a:endParaRPr>
          </a:p>
        </p:txBody>
      </p:sp>
      <p:sp>
        <p:nvSpPr>
          <p:cNvPr id="248" name="Google Shape;248;p16"/>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League Spartan"/>
                <a:ea typeface="League Spartan"/>
                <a:cs typeface="League Spartan"/>
                <a:sym typeface="League Spartan"/>
              </a:rPr>
              <a:t>Why is this seat important?</a:t>
            </a:r>
            <a:endParaRPr b="1" i="0" sz="4000" u="none" cap="none" strike="noStrike">
              <a:solidFill>
                <a:srgbClr val="FFFFFF"/>
              </a:solidFill>
              <a:latin typeface="League Spartan"/>
              <a:ea typeface="League Spartan"/>
              <a:cs typeface="League Spartan"/>
              <a:sym typeface="League Spart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7"/>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eague Spartan"/>
              <a:ea typeface="League Spartan"/>
              <a:cs typeface="League Spartan"/>
              <a:sym typeface="League Spartan"/>
            </a:endParaRPr>
          </a:p>
        </p:txBody>
      </p:sp>
      <p:sp>
        <p:nvSpPr>
          <p:cNvPr id="254" name="Google Shape;254;p17"/>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55" name="Google Shape;255;p17"/>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League Spartan"/>
                <a:ea typeface="League Spartan"/>
                <a:cs typeface="League Spartan"/>
                <a:sym typeface="League Spartan"/>
              </a:rPr>
              <a:t>What are next steps?</a:t>
            </a:r>
            <a:endParaRPr b="1" i="0" sz="4000" u="none" cap="none" strike="noStrike">
              <a:solidFill>
                <a:srgbClr val="FFFFFF"/>
              </a:solidFill>
              <a:latin typeface="League Spartan"/>
              <a:ea typeface="League Spartan"/>
              <a:cs typeface="League Spartan"/>
              <a:sym typeface="League Spartan"/>
            </a:endParaRPr>
          </a:p>
        </p:txBody>
      </p:sp>
      <p:sp>
        <p:nvSpPr>
          <p:cNvPr id="256" name="Google Shape;256;p17"/>
          <p:cNvSpPr txBox="1"/>
          <p:nvPr/>
        </p:nvSpPr>
        <p:spPr>
          <a:xfrm>
            <a:off x="251400" y="822700"/>
            <a:ext cx="8641200" cy="407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Roboto"/>
                <a:ea typeface="Roboto"/>
                <a:cs typeface="Roboto"/>
                <a:sym typeface="Roboto"/>
                <a:extLst>
                  <a:ext uri="http://customooxmlschemas.google.com/">
                    <go:slidesCustomData xmlns:go="http://customooxmlschemas.google.com/" textRoundtripDataId="9"/>
                  </a:ext>
                </a:extLst>
              </a:rPr>
              <a:t>Complete Form Form 2-J for the State CC seat.</a:t>
            </a:r>
            <a:endParaRPr b="0"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rPr lang="en" sz="2300">
                <a:solidFill>
                  <a:schemeClr val="dk1"/>
                </a:solidFill>
                <a:latin typeface="Roboto"/>
                <a:ea typeface="Roboto"/>
                <a:cs typeface="Roboto"/>
                <a:sym typeface="Roboto"/>
              </a:rPr>
              <a:t>For State CC seats, make sure you return it to the most populous county in your senate district</a:t>
            </a:r>
            <a:endParaRPr>
              <a:solidFill>
                <a:schemeClr val="dk1"/>
              </a:solidFil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rPr lang="en" sz="2300">
                <a:solidFill>
                  <a:schemeClr val="dk1"/>
                </a:solidFill>
                <a:latin typeface="Roboto"/>
                <a:ea typeface="Roboto"/>
                <a:cs typeface="Roboto"/>
                <a:sym typeface="Roboto"/>
              </a:rPr>
              <a:t>Contact the county parties in the senate district to let them know about your new campaign to win your seat on May 5th</a:t>
            </a:r>
            <a:endParaRPr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rPr lang="en" sz="2300">
                <a:solidFill>
                  <a:schemeClr val="dk1"/>
                </a:solidFill>
                <a:latin typeface="Roboto"/>
                <a:ea typeface="Roboto"/>
                <a:cs typeface="Roboto"/>
                <a:sym typeface="Roboto"/>
              </a:rPr>
              <a:t>*create slide on getting appointed after the reorg, if the filing deadline is missed, or you want to join in later.</a:t>
            </a:r>
            <a:endParaRPr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b7ad16478d_2_1"/>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eague Spartan"/>
              <a:ea typeface="League Spartan"/>
              <a:cs typeface="League Spartan"/>
              <a:sym typeface="League Spartan"/>
            </a:endParaRPr>
          </a:p>
        </p:txBody>
      </p:sp>
      <p:sp>
        <p:nvSpPr>
          <p:cNvPr id="262" name="Google Shape;262;g3b7ad16478d_2_1"/>
          <p:cNvSpPr txBox="1"/>
          <p:nvPr/>
        </p:nvSpPr>
        <p:spPr>
          <a:xfrm>
            <a:off x="251400" y="927300"/>
            <a:ext cx="8641200" cy="266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lang="en" sz="2300">
                <a:solidFill>
                  <a:schemeClr val="dk1"/>
                </a:solidFill>
                <a:latin typeface="Roboto"/>
                <a:ea typeface="Roboto"/>
                <a:cs typeface="Roboto"/>
                <a:sym typeface="Roboto"/>
              </a:rPr>
              <a:t>Reach out to your county chair or BOE, if you don’t have an election, you can still be appointed at-large!</a:t>
            </a:r>
            <a:endParaRPr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rPr lang="en" sz="2300">
                <a:solidFill>
                  <a:schemeClr val="dk1"/>
                </a:solidFill>
                <a:latin typeface="Roboto"/>
                <a:ea typeface="Roboto"/>
                <a:cs typeface="Roboto"/>
                <a:sym typeface="Roboto"/>
              </a:rPr>
              <a:t>At-Large appointees can happen all year round and still lead to more progressive representation.</a:t>
            </a:r>
            <a:endParaRPr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sz="2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300"/>
              <a:buFont typeface="Arial"/>
              <a:buNone/>
            </a:pPr>
            <a:r>
              <a:t/>
            </a:r>
            <a:endParaRPr b="1" sz="2300">
              <a:solidFill>
                <a:schemeClr val="dk1"/>
              </a:solidFill>
              <a:latin typeface="Roboto"/>
              <a:ea typeface="Roboto"/>
              <a:cs typeface="Roboto"/>
              <a:sym typeface="Roboto"/>
            </a:endParaRPr>
          </a:p>
        </p:txBody>
      </p:sp>
      <p:sp>
        <p:nvSpPr>
          <p:cNvPr id="263" name="Google Shape;263;g3b7ad16478d_2_1"/>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64" name="Google Shape;264;g3b7ad16478d_2_1"/>
          <p:cNvSpPr txBox="1"/>
          <p:nvPr/>
        </p:nvSpPr>
        <p:spPr>
          <a:xfrm>
            <a:off x="410550" y="158000"/>
            <a:ext cx="8322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lang="en" sz="2500">
                <a:solidFill>
                  <a:schemeClr val="lt1"/>
                </a:solidFill>
                <a:latin typeface="League Spartan"/>
                <a:ea typeface="League Spartan"/>
                <a:cs typeface="League Spartan"/>
                <a:sym typeface="League Spartan"/>
              </a:rPr>
              <a:t>What if my </a:t>
            </a:r>
            <a:r>
              <a:rPr b="1" lang="en" sz="2500">
                <a:solidFill>
                  <a:schemeClr val="lt1"/>
                </a:solidFill>
                <a:latin typeface="League Spartan"/>
                <a:ea typeface="League Spartan"/>
                <a:cs typeface="League Spartan"/>
                <a:sym typeface="League Spartan"/>
              </a:rPr>
              <a:t>county</a:t>
            </a:r>
            <a:r>
              <a:rPr b="1" lang="en" sz="2500">
                <a:solidFill>
                  <a:schemeClr val="lt1"/>
                </a:solidFill>
                <a:latin typeface="League Spartan"/>
                <a:ea typeface="League Spartan"/>
                <a:cs typeface="League Spartan"/>
                <a:sym typeface="League Spartan"/>
              </a:rPr>
              <a:t> is not up for </a:t>
            </a:r>
            <a:r>
              <a:rPr b="1" lang="en" sz="2500">
                <a:solidFill>
                  <a:schemeClr val="lt1"/>
                </a:solidFill>
                <a:latin typeface="League Spartan"/>
                <a:ea typeface="League Spartan"/>
                <a:cs typeface="League Spartan"/>
                <a:sym typeface="League Spartan"/>
              </a:rPr>
              <a:t>reelection</a:t>
            </a:r>
            <a:r>
              <a:rPr b="1" lang="en" sz="2500">
                <a:solidFill>
                  <a:schemeClr val="lt1"/>
                </a:solidFill>
                <a:latin typeface="League Spartan"/>
                <a:ea typeface="League Spartan"/>
                <a:cs typeface="League Spartan"/>
                <a:sym typeface="League Spartan"/>
              </a:rPr>
              <a:t> right now?</a:t>
            </a:r>
            <a:endParaRPr b="1" i="0" sz="3000" u="none" cap="none" strike="noStrike">
              <a:solidFill>
                <a:srgbClr val="FFFFFF"/>
              </a:solidFill>
              <a:latin typeface="League Spartan"/>
              <a:ea typeface="League Spartan"/>
              <a:cs typeface="League Spartan"/>
              <a:sym typeface="League Spart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8"/>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71" name="Google Shape;271;p18"/>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League Spartan"/>
                <a:ea typeface="League Spartan"/>
                <a:cs typeface="League Spartan"/>
                <a:sym typeface="League Spartan"/>
              </a:rPr>
              <a:t>What can organizing your county look like?</a:t>
            </a:r>
            <a:endParaRPr b="1" i="0" sz="2400" u="none" cap="none" strike="noStrike">
              <a:solidFill>
                <a:srgbClr val="FFFFFF"/>
              </a:solidFill>
              <a:latin typeface="League Spartan"/>
              <a:ea typeface="League Spartan"/>
              <a:cs typeface="League Spartan"/>
              <a:sym typeface="League Spartan"/>
            </a:endParaRPr>
          </a:p>
        </p:txBody>
      </p:sp>
      <p:sp>
        <p:nvSpPr>
          <p:cNvPr id="272" name="Google Shape;272;p18"/>
          <p:cNvSpPr txBox="1"/>
          <p:nvPr/>
        </p:nvSpPr>
        <p:spPr>
          <a:xfrm>
            <a:off x="493675" y="914797"/>
            <a:ext cx="8195100" cy="458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n" sz="2100" u="none" cap="none" strike="noStrike">
                <a:solidFill>
                  <a:schemeClr val="dk1"/>
                </a:solidFill>
                <a:latin typeface="Roboto"/>
                <a:ea typeface="Roboto"/>
                <a:cs typeface="Roboto"/>
                <a:sym typeface="Roboto"/>
              </a:rPr>
              <a:t>FOR THE FIRST TIME, WE ARE COORDINATING </a:t>
            </a:r>
            <a:r>
              <a:rPr lang="en" sz="2100">
                <a:solidFill>
                  <a:schemeClr val="dk1"/>
                </a:solidFill>
                <a:latin typeface="Roboto"/>
                <a:ea typeface="Roboto"/>
                <a:cs typeface="Roboto"/>
                <a:sym typeface="Roboto"/>
              </a:rPr>
              <a:t>ACROSS THE STATE</a:t>
            </a:r>
            <a:r>
              <a:rPr i="0" lang="en" sz="2100" u="none" cap="none" strike="noStrike">
                <a:solidFill>
                  <a:schemeClr val="dk1"/>
                </a:solidFill>
                <a:latin typeface="Roboto"/>
                <a:ea typeface="Roboto"/>
                <a:cs typeface="Roboto"/>
                <a:sym typeface="Roboto"/>
              </a:rPr>
              <a:t> AROUND THE SAME GOALS – MAKING OUR PARTY MORE PROGRESSIVE, SO WE CAN GET THE PUBLIC POLICY WE NEED TO REDUCE INCOME INEQUALITY.  AKA GET OUR PARTY AWAY FROM THE MONEY AND TOWARDS THE PEOPLE.</a:t>
            </a:r>
            <a:endParaRPr i="0" sz="21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2100">
              <a:solidFill>
                <a:schemeClr val="dk1"/>
              </a:solidFill>
              <a:latin typeface="Roboto"/>
              <a:ea typeface="Roboto"/>
              <a:cs typeface="Roboto"/>
              <a:sym typeface="Roboto"/>
            </a:endParaRPr>
          </a:p>
          <a:p>
            <a:pPr indent="-330200" lvl="0" marL="28575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Rep Your Block 2020 – Franklin County (Will)</a:t>
            </a:r>
            <a:endParaRPr sz="2100">
              <a:solidFill>
                <a:schemeClr val="dk1"/>
              </a:solidFill>
              <a:latin typeface="Roboto"/>
              <a:ea typeface="Roboto"/>
              <a:cs typeface="Roboto"/>
              <a:sym typeface="Roboto"/>
            </a:endParaRPr>
          </a:p>
          <a:p>
            <a:pPr indent="-196850" lvl="0" marL="285750" rtl="0" algn="l">
              <a:spcBef>
                <a:spcPts val="0"/>
              </a:spcBef>
              <a:spcAft>
                <a:spcPts val="0"/>
              </a:spcAft>
              <a:buClr>
                <a:schemeClr val="dk1"/>
              </a:buClr>
              <a:buSzPts val="1400"/>
              <a:buFont typeface="Arial"/>
              <a:buNone/>
            </a:pPr>
            <a:r>
              <a:t/>
            </a:r>
            <a:endParaRPr sz="2100">
              <a:solidFill>
                <a:schemeClr val="dk1"/>
              </a:solidFill>
              <a:latin typeface="Roboto"/>
              <a:ea typeface="Roboto"/>
              <a:cs typeface="Roboto"/>
              <a:sym typeface="Roboto"/>
            </a:endParaRPr>
          </a:p>
          <a:p>
            <a:pPr indent="-330200" lvl="0" marL="28575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Rep Your Block 2026 – Cuyahoga County (Keith)</a:t>
            </a:r>
            <a:endParaRPr sz="2100">
              <a:solidFill>
                <a:schemeClr val="dk1"/>
              </a:solidFill>
              <a:latin typeface="Roboto"/>
              <a:ea typeface="Roboto"/>
              <a:cs typeface="Roboto"/>
              <a:sym typeface="Roboto"/>
            </a:endParaRPr>
          </a:p>
          <a:p>
            <a:pPr indent="-196850" lvl="0" marL="285750" rtl="0" algn="l">
              <a:spcBef>
                <a:spcPts val="0"/>
              </a:spcBef>
              <a:spcAft>
                <a:spcPts val="0"/>
              </a:spcAft>
              <a:buClr>
                <a:schemeClr val="dk1"/>
              </a:buClr>
              <a:buSzPts val="1400"/>
              <a:buFont typeface="Arial"/>
              <a:buNone/>
            </a:pPr>
            <a:r>
              <a:t/>
            </a:r>
            <a:endParaRPr sz="2100">
              <a:solidFill>
                <a:schemeClr val="dk1"/>
              </a:solidFill>
              <a:latin typeface="Roboto"/>
              <a:ea typeface="Roboto"/>
              <a:cs typeface="Roboto"/>
              <a:sym typeface="Roboto"/>
            </a:endParaRPr>
          </a:p>
          <a:p>
            <a:pPr indent="-330200" lvl="0" marL="285750" rtl="0" algn="l">
              <a:spcBef>
                <a:spcPts val="0"/>
              </a:spcBef>
              <a:spcAft>
                <a:spcPts val="0"/>
              </a:spcAft>
              <a:buClr>
                <a:schemeClr val="dk1"/>
              </a:buClr>
              <a:buSzPts val="2100"/>
              <a:buFont typeface="Roboto"/>
              <a:buChar char="•"/>
            </a:pPr>
            <a:r>
              <a:rPr lang="en" sz="2100">
                <a:solidFill>
                  <a:schemeClr val="dk1"/>
                </a:solidFill>
                <a:latin typeface="Roboto"/>
                <a:ea typeface="Roboto"/>
                <a:cs typeface="Roboto"/>
                <a:sym typeface="Roboto"/>
              </a:rPr>
              <a:t>Cincinnati Precinct Project – Hamilton County (Jack)</a:t>
            </a:r>
            <a:endParaRPr sz="2100">
              <a:solidFill>
                <a:schemeClr val="dk1"/>
              </a:solidFill>
              <a:latin typeface="Roboto"/>
              <a:ea typeface="Roboto"/>
              <a:cs typeface="Roboto"/>
              <a:sym typeface="Roboto"/>
            </a:endParaRPr>
          </a:p>
          <a:p>
            <a:pPr indent="-196850" lvl="0" marL="285750" rtl="0" algn="l">
              <a:spcBef>
                <a:spcPts val="0"/>
              </a:spcBef>
              <a:spcAft>
                <a:spcPts val="0"/>
              </a:spcAft>
              <a:buClr>
                <a:schemeClr val="dk1"/>
              </a:buClr>
              <a:buSzPts val="1400"/>
              <a:buFont typeface="Arial"/>
              <a:buNone/>
            </a:pPr>
            <a:r>
              <a:t/>
            </a:r>
            <a:endParaRPr sz="2100">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t/>
            </a:r>
            <a:endParaRPr sz="21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t/>
            </a:r>
            <a:endParaRPr i="0" sz="1900" u="none" cap="none" strike="noStrike">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b7eba358c2_0_0"/>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3b7eba358c2_0_0"/>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79" name="Google Shape;279;g3b7eba358c2_0_0"/>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eague Spartan"/>
                <a:ea typeface="League Spartan"/>
                <a:cs typeface="League Spartan"/>
                <a:sym typeface="League Spartan"/>
              </a:rPr>
              <a:t>RepYourBlock2020 - Franklin County (Will)</a:t>
            </a:r>
            <a:endParaRPr b="1" i="0" sz="2400" u="none" cap="none" strike="noStrike">
              <a:solidFill>
                <a:srgbClr val="FFFFFF"/>
              </a:solidFill>
              <a:latin typeface="League Spartan"/>
              <a:ea typeface="League Spartan"/>
              <a:cs typeface="League Spartan"/>
              <a:sym typeface="League Spartan"/>
            </a:endParaRPr>
          </a:p>
        </p:txBody>
      </p:sp>
      <p:graphicFrame>
        <p:nvGraphicFramePr>
          <p:cNvPr id="280" name="Google Shape;280;g3b7eba358c2_0_0"/>
          <p:cNvGraphicFramePr/>
          <p:nvPr/>
        </p:nvGraphicFramePr>
        <p:xfrm>
          <a:off x="363612" y="783527"/>
          <a:ext cx="3000000" cy="3000000"/>
        </p:xfrm>
        <a:graphic>
          <a:graphicData uri="http://schemas.openxmlformats.org/drawingml/2006/table">
            <a:tbl>
              <a:tblPr>
                <a:noFill/>
                <a:tableStyleId>{87455928-FA0E-4029-8B5A-58C22E77A3D9}</a:tableStyleId>
              </a:tblPr>
              <a:tblGrid>
                <a:gridCol w="4297025"/>
                <a:gridCol w="4257250"/>
              </a:tblGrid>
              <a:tr h="1103500">
                <a:tc>
                  <a:txBody>
                    <a:bodyPr/>
                    <a:lstStyle/>
                    <a:p>
                      <a:pPr indent="0" lvl="0" marL="0" rtl="0" algn="ctr">
                        <a:lnSpc>
                          <a:spcPct val="100000"/>
                        </a:lnSpc>
                        <a:spcBef>
                          <a:spcPts val="0"/>
                        </a:spcBef>
                        <a:spcAft>
                          <a:spcPts val="0"/>
                        </a:spcAft>
                        <a:buNone/>
                      </a:pPr>
                      <a:r>
                        <a:t/>
                      </a:r>
                      <a:endParaRPr b="1" sz="1000">
                        <a:solidFill>
                          <a:srgbClr val="1A9988"/>
                        </a:solidFill>
                        <a:latin typeface="Roboto"/>
                        <a:ea typeface="Roboto"/>
                        <a:cs typeface="Roboto"/>
                        <a:sym typeface="Roboto"/>
                      </a:endParaRPr>
                    </a:p>
                    <a:p>
                      <a:pPr indent="0" lvl="0" marL="0" rtl="0" algn="ctr">
                        <a:lnSpc>
                          <a:spcPct val="100000"/>
                        </a:lnSpc>
                        <a:spcBef>
                          <a:spcPts val="0"/>
                        </a:spcBef>
                        <a:spcAft>
                          <a:spcPts val="0"/>
                        </a:spcAft>
                        <a:buNone/>
                      </a:pPr>
                      <a:r>
                        <a:rPr b="1" lang="en" sz="2000">
                          <a:solidFill>
                            <a:srgbClr val="1A9988"/>
                          </a:solidFill>
                          <a:latin typeface="Roboto"/>
                          <a:ea typeface="Roboto"/>
                          <a:cs typeface="Roboto"/>
                          <a:sym typeface="Roboto"/>
                        </a:rPr>
                        <a:t>The Franklin County </a:t>
                      </a:r>
                      <a:endParaRPr b="1" sz="2000">
                        <a:solidFill>
                          <a:srgbClr val="1A9988"/>
                        </a:solidFill>
                        <a:latin typeface="Roboto"/>
                        <a:ea typeface="Roboto"/>
                        <a:cs typeface="Roboto"/>
                        <a:sym typeface="Roboto"/>
                      </a:endParaRPr>
                    </a:p>
                    <a:p>
                      <a:pPr indent="0" lvl="0" marL="0" rtl="0" algn="ctr">
                        <a:lnSpc>
                          <a:spcPct val="100000"/>
                        </a:lnSpc>
                        <a:spcBef>
                          <a:spcPts val="0"/>
                        </a:spcBef>
                        <a:spcAft>
                          <a:spcPts val="0"/>
                        </a:spcAft>
                        <a:buNone/>
                      </a:pPr>
                      <a:r>
                        <a:t/>
                      </a:r>
                      <a:endParaRPr b="1" sz="800">
                        <a:solidFill>
                          <a:srgbClr val="1A9988"/>
                        </a:solidFill>
                        <a:latin typeface="Roboto"/>
                        <a:ea typeface="Roboto"/>
                        <a:cs typeface="Roboto"/>
                        <a:sym typeface="Roboto"/>
                      </a:endParaRPr>
                    </a:p>
                    <a:p>
                      <a:pPr indent="0" lvl="0" marL="0" rtl="0" algn="ctr">
                        <a:lnSpc>
                          <a:spcPct val="100000"/>
                        </a:lnSpc>
                        <a:spcBef>
                          <a:spcPts val="0"/>
                        </a:spcBef>
                        <a:spcAft>
                          <a:spcPts val="0"/>
                        </a:spcAft>
                        <a:buNone/>
                      </a:pPr>
                      <a:r>
                        <a:rPr b="1" lang="en" sz="2000">
                          <a:solidFill>
                            <a:srgbClr val="1A9988"/>
                          </a:solidFill>
                          <a:latin typeface="Roboto"/>
                          <a:ea typeface="Roboto"/>
                          <a:cs typeface="Roboto"/>
                          <a:sym typeface="Roboto"/>
                        </a:rPr>
                        <a:t>Democratic Party today</a:t>
                      </a:r>
                      <a:endParaRPr b="1" sz="2000">
                        <a:solidFill>
                          <a:srgbClr val="1A9988"/>
                        </a:solidFill>
                        <a:highlight>
                          <a:srgbClr val="1A9988"/>
                        </a:highlight>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EDEE"/>
                    </a:solidFill>
                  </a:tcPr>
                </a:tc>
                <a:tc>
                  <a:txBody>
                    <a:bodyPr/>
                    <a:lstStyle/>
                    <a:p>
                      <a:pPr indent="0" lvl="0" marL="0" rtl="0" algn="ctr">
                        <a:lnSpc>
                          <a:spcPct val="100000"/>
                        </a:lnSpc>
                        <a:spcBef>
                          <a:spcPts val="0"/>
                        </a:spcBef>
                        <a:spcAft>
                          <a:spcPts val="0"/>
                        </a:spcAft>
                        <a:buNone/>
                      </a:pPr>
                      <a:r>
                        <a:t/>
                      </a:r>
                      <a:endParaRPr b="1" sz="1000">
                        <a:solidFill>
                          <a:srgbClr val="EB5600"/>
                        </a:solidFill>
                        <a:latin typeface="Roboto"/>
                        <a:ea typeface="Roboto"/>
                        <a:cs typeface="Roboto"/>
                        <a:sym typeface="Roboto"/>
                      </a:endParaRPr>
                    </a:p>
                    <a:p>
                      <a:pPr indent="0" lvl="0" marL="0" rtl="0" algn="ctr">
                        <a:lnSpc>
                          <a:spcPct val="100000"/>
                        </a:lnSpc>
                        <a:spcBef>
                          <a:spcPts val="0"/>
                        </a:spcBef>
                        <a:spcAft>
                          <a:spcPts val="0"/>
                        </a:spcAft>
                        <a:buNone/>
                      </a:pPr>
                      <a:r>
                        <a:rPr b="1" lang="en" sz="2000">
                          <a:solidFill>
                            <a:srgbClr val="EB5600"/>
                          </a:solidFill>
                          <a:latin typeface="Roboto"/>
                          <a:ea typeface="Roboto"/>
                          <a:cs typeface="Roboto"/>
                          <a:sym typeface="Roboto"/>
                        </a:rPr>
                        <a:t>A more democratic Franklin</a:t>
                      </a:r>
                      <a:endParaRPr b="1" sz="2000">
                        <a:solidFill>
                          <a:srgbClr val="EB5600"/>
                        </a:solidFill>
                        <a:latin typeface="Roboto"/>
                        <a:ea typeface="Roboto"/>
                        <a:cs typeface="Roboto"/>
                        <a:sym typeface="Roboto"/>
                      </a:endParaRPr>
                    </a:p>
                    <a:p>
                      <a:pPr indent="0" lvl="0" marL="0" rtl="0" algn="ctr">
                        <a:lnSpc>
                          <a:spcPct val="100000"/>
                        </a:lnSpc>
                        <a:spcBef>
                          <a:spcPts val="0"/>
                        </a:spcBef>
                        <a:spcAft>
                          <a:spcPts val="0"/>
                        </a:spcAft>
                        <a:buNone/>
                      </a:pPr>
                      <a:r>
                        <a:t/>
                      </a:r>
                      <a:endParaRPr b="1" sz="800">
                        <a:solidFill>
                          <a:srgbClr val="EB5600"/>
                        </a:solidFill>
                        <a:latin typeface="Roboto"/>
                        <a:ea typeface="Roboto"/>
                        <a:cs typeface="Roboto"/>
                        <a:sym typeface="Roboto"/>
                      </a:endParaRPr>
                    </a:p>
                    <a:p>
                      <a:pPr indent="0" lvl="0" marL="0" rtl="0" algn="ctr">
                        <a:lnSpc>
                          <a:spcPct val="100000"/>
                        </a:lnSpc>
                        <a:spcBef>
                          <a:spcPts val="0"/>
                        </a:spcBef>
                        <a:spcAft>
                          <a:spcPts val="0"/>
                        </a:spcAft>
                        <a:buNone/>
                      </a:pPr>
                      <a:r>
                        <a:rPr b="1" lang="en" sz="2000">
                          <a:solidFill>
                            <a:srgbClr val="EB5600"/>
                          </a:solidFill>
                          <a:latin typeface="Roboto"/>
                          <a:ea typeface="Roboto"/>
                          <a:cs typeface="Roboto"/>
                          <a:sym typeface="Roboto"/>
                        </a:rPr>
                        <a:t> County Democratic Party</a:t>
                      </a:r>
                      <a:endParaRPr b="1" sz="2000">
                        <a:solidFill>
                          <a:srgbClr val="EB5600"/>
                        </a:solidFill>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EDEE"/>
                    </a:solidFill>
                  </a:tcPr>
                </a:tc>
              </a:tr>
              <a:tr h="3116250">
                <a:tc>
                  <a:txBody>
                    <a:bodyPr/>
                    <a:lstStyle/>
                    <a:p>
                      <a:pPr indent="0" lvl="0" marL="457200" rtl="0" algn="l">
                        <a:lnSpc>
                          <a:spcPct val="150000"/>
                        </a:lnSpc>
                        <a:spcBef>
                          <a:spcPts val="0"/>
                        </a:spcBef>
                        <a:spcAft>
                          <a:spcPts val="0"/>
                        </a:spcAft>
                        <a:buNone/>
                      </a:pPr>
                      <a:r>
                        <a:t/>
                      </a:r>
                      <a:endParaRPr sz="600">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Exclusive / good ol’ boys club</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Closed and lacks transparency</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Accountable to the wealthy few</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Stopping / limiting true progress</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People are left out of decisions that impact their lives</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Little to no community engagement</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The “old guard” - “Get in line. Wait your turn”</a:t>
                      </a:r>
                      <a:endParaRPr>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457200" rtl="0" algn="l">
                        <a:lnSpc>
                          <a:spcPct val="150000"/>
                        </a:lnSpc>
                        <a:spcBef>
                          <a:spcPts val="0"/>
                        </a:spcBef>
                        <a:spcAft>
                          <a:spcPts val="0"/>
                        </a:spcAft>
                        <a:buNone/>
                      </a:pPr>
                      <a:r>
                        <a:t/>
                      </a:r>
                      <a:endParaRPr sz="600">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Inclusive &amp; open</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Radically transparent</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Accountable to the people</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Progress/ policy change that improves our communities</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Listening &amp; connected to every neighborhood</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Building leaders across the county</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Guided by values and a vision for change</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We’re tired of being told to wait.</a:t>
                      </a:r>
                      <a:endParaRPr>
                        <a:latin typeface="Roboto"/>
                        <a:ea typeface="Roboto"/>
                        <a:cs typeface="Roboto"/>
                        <a:sym typeface="Roboto"/>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b7eba358c2_0_21"/>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3b7eba358c2_0_21"/>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87" name="Google Shape;287;g3b7eba358c2_0_21"/>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eague Spartan"/>
                <a:ea typeface="League Spartan"/>
                <a:cs typeface="League Spartan"/>
                <a:sym typeface="League Spartan"/>
              </a:rPr>
              <a:t>Rep Your Block 2026 – Cuyahoga County (Keith)</a:t>
            </a:r>
            <a:endParaRPr b="1" sz="2400">
              <a:solidFill>
                <a:schemeClr val="lt1"/>
              </a:solidFill>
              <a:latin typeface="League Spartan"/>
              <a:ea typeface="League Spartan"/>
              <a:cs typeface="League Spartan"/>
              <a:sym typeface="League Spartan"/>
            </a:endParaRPr>
          </a:p>
        </p:txBody>
      </p:sp>
      <p:sp>
        <p:nvSpPr>
          <p:cNvPr id="288" name="Google Shape;288;g3b7eba358c2_0_21"/>
          <p:cNvSpPr txBox="1"/>
          <p:nvPr/>
        </p:nvSpPr>
        <p:spPr>
          <a:xfrm>
            <a:off x="821100" y="1263535"/>
            <a:ext cx="7408500" cy="646500"/>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Text</a:t>
            </a:r>
            <a:endParaRPr sz="1800">
              <a:solidFill>
                <a:schemeClr val="dk1"/>
              </a:solidFill>
              <a:latin typeface="Roboto"/>
              <a:ea typeface="Roboto"/>
              <a:cs typeface="Roboto"/>
              <a:sym typeface="Roboto"/>
            </a:endParaRPr>
          </a:p>
          <a:p>
            <a:pPr indent="0" lvl="0" marL="8890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b7eba358c2_0_28"/>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3b7eba358c2_0_28"/>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295" name="Google Shape;295;g3b7eba358c2_0_28"/>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eague Spartan"/>
                <a:ea typeface="League Spartan"/>
                <a:cs typeface="League Spartan"/>
                <a:sym typeface="League Spartan"/>
              </a:rPr>
              <a:t>Cincinnati Precinct Project – Hamilton County (Jack)</a:t>
            </a:r>
            <a:endParaRPr b="1" sz="2400">
              <a:solidFill>
                <a:schemeClr val="lt1"/>
              </a:solidFill>
              <a:latin typeface="League Spartan"/>
              <a:ea typeface="League Spartan"/>
              <a:cs typeface="League Spartan"/>
              <a:sym typeface="League Spartan"/>
            </a:endParaRPr>
          </a:p>
        </p:txBody>
      </p:sp>
      <p:sp>
        <p:nvSpPr>
          <p:cNvPr id="296" name="Google Shape;296;g3b7eba358c2_0_28"/>
          <p:cNvSpPr txBox="1"/>
          <p:nvPr/>
        </p:nvSpPr>
        <p:spPr>
          <a:xfrm>
            <a:off x="3687975" y="1263525"/>
            <a:ext cx="4541700" cy="3694200"/>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This project has been happening since the summer of 2025. In that time we have recruited over 140+ people, and have filed 91 people’s paperwork. </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This is the first time a project like this has been undertaken in Hamilton County. We’re going to be continuing our recruitment to this campaign to the deadline, and make sure we get everyone set up for the campaign season.</a:t>
            </a:r>
            <a:endParaRPr sz="1800">
              <a:solidFill>
                <a:schemeClr val="dk1"/>
              </a:solidFill>
              <a:latin typeface="Roboto"/>
              <a:ea typeface="Roboto"/>
              <a:cs typeface="Roboto"/>
              <a:sym typeface="Roboto"/>
            </a:endParaRPr>
          </a:p>
          <a:p>
            <a:pPr indent="0" lvl="0" marL="8890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p:txBody>
      </p:sp>
      <p:pic>
        <p:nvPicPr>
          <p:cNvPr id="297" name="Google Shape;297;g3b7eba358c2_0_28" title="signal-2026-01-08-110258.jpeg"/>
          <p:cNvPicPr preferRelativeResize="0"/>
          <p:nvPr/>
        </p:nvPicPr>
        <p:blipFill>
          <a:blip r:embed="rId3">
            <a:alphaModFix/>
          </a:blip>
          <a:stretch>
            <a:fillRect/>
          </a:stretch>
        </p:blipFill>
        <p:spPr>
          <a:xfrm>
            <a:off x="265067" y="664700"/>
            <a:ext cx="2985859" cy="44787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9"/>
          <p:cNvSpPr txBox="1"/>
          <p:nvPr/>
        </p:nvSpPr>
        <p:spPr>
          <a:xfrm>
            <a:off x="764250" y="2133138"/>
            <a:ext cx="76155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100"/>
              </a:spcBef>
              <a:spcAft>
                <a:spcPts val="1100"/>
              </a:spcAft>
              <a:buClr>
                <a:srgbClr val="000000"/>
              </a:buClr>
              <a:buSzPts val="4500"/>
              <a:buFont typeface="Arial"/>
              <a:buNone/>
            </a:pPr>
            <a:r>
              <a:rPr b="1" i="0" lang="en" sz="4500" u="none" cap="none" strike="noStrike">
                <a:solidFill>
                  <a:schemeClr val="lt1"/>
                </a:solidFill>
                <a:latin typeface="League Spartan"/>
                <a:ea typeface="League Spartan"/>
                <a:cs typeface="League Spartan"/>
                <a:sym typeface="League Spartan"/>
              </a:rPr>
              <a:t>Any Questions?</a:t>
            </a:r>
            <a:endParaRPr i="0" sz="2900" u="none" cap="none" strike="noStrike">
              <a:solidFill>
                <a:srgbClr val="000000"/>
              </a:solidFill>
              <a:latin typeface="League Spartan"/>
              <a:ea typeface="League Spartan"/>
              <a:cs typeface="League Spartan"/>
              <a:sym typeface="League Spart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b8a172493d_0_41"/>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3b8a172493d_0_41"/>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85" name="Google Shape;85;g3b8a172493d_0_41"/>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eague Spartan"/>
                <a:ea typeface="League Spartan"/>
                <a:cs typeface="League Spartan"/>
                <a:sym typeface="League Spartan"/>
              </a:rPr>
              <a:t>Membership Link/Socials?</a:t>
            </a:r>
            <a:endParaRPr b="1" sz="2400">
              <a:solidFill>
                <a:schemeClr val="lt1"/>
              </a:solidFill>
              <a:latin typeface="League Spartan"/>
              <a:ea typeface="League Spartan"/>
              <a:cs typeface="League Spartan"/>
              <a:sym typeface="League Spartan"/>
            </a:endParaRPr>
          </a:p>
        </p:txBody>
      </p:sp>
      <p:sp>
        <p:nvSpPr>
          <p:cNvPr id="86" name="Google Shape;86;g3b8a172493d_0_41"/>
          <p:cNvSpPr txBox="1"/>
          <p:nvPr/>
        </p:nvSpPr>
        <p:spPr>
          <a:xfrm>
            <a:off x="183425" y="862525"/>
            <a:ext cx="4541700" cy="2586000"/>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Chair: Kim McCarthy</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Vice Chair: Will</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Secretary: Amana Koeller</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VC of Communications: Stephanie Wasson</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VC of Policy: </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VC of Membership</a:t>
            </a:r>
            <a:endParaRPr sz="1800">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VC of Rules and Bylaws</a:t>
            </a:r>
            <a:endParaRPr sz="1800">
              <a:solidFill>
                <a:schemeClr val="dk1"/>
              </a:solidFill>
              <a:latin typeface="Roboto"/>
              <a:ea typeface="Roboto"/>
              <a:cs typeface="Roboto"/>
              <a:sym typeface="Roboto"/>
            </a:endParaRPr>
          </a:p>
          <a:p>
            <a:pPr indent="0" lvl="0" marL="8890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p:txBody>
      </p:sp>
      <p:pic>
        <p:nvPicPr>
          <p:cNvPr id="87" name="Google Shape;87;g3b8a172493d_0_41" title="4.png"/>
          <p:cNvPicPr preferRelativeResize="0"/>
          <p:nvPr/>
        </p:nvPicPr>
        <p:blipFill rotWithShape="1">
          <a:blip r:embed="rId3">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b8a172493d_0_33"/>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3b8a172493d_0_33"/>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309" name="Google Shape;309;g3b8a172493d_0_33"/>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eague Spartan"/>
                <a:ea typeface="League Spartan"/>
                <a:cs typeface="League Spartan"/>
                <a:sym typeface="League Spartan"/>
              </a:rPr>
              <a:t>Membership Link/Socials/Dicsord through Reg Lead?</a:t>
            </a:r>
            <a:endParaRPr b="1" sz="2400">
              <a:solidFill>
                <a:schemeClr val="lt1"/>
              </a:solidFill>
              <a:latin typeface="League Spartan"/>
              <a:ea typeface="League Spartan"/>
              <a:cs typeface="League Spartan"/>
              <a:sym typeface="League Spartan"/>
            </a:endParaRPr>
          </a:p>
        </p:txBody>
      </p:sp>
      <p:sp>
        <p:nvSpPr>
          <p:cNvPr id="310" name="Google Shape;310;g3b8a172493d_0_33"/>
          <p:cNvSpPr txBox="1"/>
          <p:nvPr/>
        </p:nvSpPr>
        <p:spPr>
          <a:xfrm>
            <a:off x="3687975" y="1263525"/>
            <a:ext cx="4541700" cy="646500"/>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Text</a:t>
            </a:r>
            <a:endParaRPr sz="1800">
              <a:solidFill>
                <a:schemeClr val="dk1"/>
              </a:solidFill>
              <a:latin typeface="Roboto"/>
              <a:ea typeface="Roboto"/>
              <a:cs typeface="Roboto"/>
              <a:sym typeface="Roboto"/>
            </a:endParaRPr>
          </a:p>
          <a:p>
            <a:pPr indent="0" lvl="0" marL="8890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b8a172493d_0_59"/>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3b8a172493d_0_59"/>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317" name="Google Shape;317;g3b8a172493d_0_59"/>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eague Spartan"/>
                <a:ea typeface="League Spartan"/>
                <a:cs typeface="League Spartan"/>
                <a:sym typeface="League Spartan"/>
              </a:rPr>
              <a:t>Membership Map</a:t>
            </a:r>
            <a:endParaRPr b="1" sz="2400">
              <a:solidFill>
                <a:schemeClr val="lt1"/>
              </a:solidFill>
              <a:latin typeface="League Spartan"/>
              <a:ea typeface="League Spartan"/>
              <a:cs typeface="League Spartan"/>
              <a:sym typeface="League Spartan"/>
            </a:endParaRPr>
          </a:p>
        </p:txBody>
      </p:sp>
      <p:sp>
        <p:nvSpPr>
          <p:cNvPr id="318" name="Google Shape;318;g3b8a172493d_0_59"/>
          <p:cNvSpPr txBox="1"/>
          <p:nvPr/>
        </p:nvSpPr>
        <p:spPr>
          <a:xfrm>
            <a:off x="3687975" y="1263525"/>
            <a:ext cx="4541700" cy="646500"/>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rPr lang="en" sz="1800">
                <a:solidFill>
                  <a:schemeClr val="dk1"/>
                </a:solidFill>
                <a:latin typeface="Roboto"/>
                <a:ea typeface="Roboto"/>
                <a:cs typeface="Roboto"/>
                <a:sym typeface="Roboto"/>
              </a:rPr>
              <a:t>Text</a:t>
            </a:r>
            <a:endParaRPr sz="1800">
              <a:solidFill>
                <a:schemeClr val="dk1"/>
              </a:solidFill>
              <a:latin typeface="Roboto"/>
              <a:ea typeface="Roboto"/>
              <a:cs typeface="Roboto"/>
              <a:sym typeface="Roboto"/>
            </a:endParaRPr>
          </a:p>
          <a:p>
            <a:pPr indent="0" lvl="0" marL="8890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3b8a172493d_0_48"/>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3b8a172493d_0_48"/>
          <p:cNvSpPr txBox="1"/>
          <p:nvPr/>
        </p:nvSpPr>
        <p:spPr>
          <a:xfrm>
            <a:off x="1314628" y="285351"/>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94" name="Google Shape;94;g3b8a172493d_0_48"/>
          <p:cNvSpPr txBox="1"/>
          <p:nvPr/>
        </p:nvSpPr>
        <p:spPr>
          <a:xfrm>
            <a:off x="821100" y="159951"/>
            <a:ext cx="7501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eague Spartan"/>
                <a:ea typeface="League Spartan"/>
                <a:cs typeface="League Spartan"/>
                <a:sym typeface="League Spartan"/>
              </a:rPr>
              <a:t>Membership Link/Socials?</a:t>
            </a:r>
            <a:endParaRPr b="1" sz="2400">
              <a:solidFill>
                <a:schemeClr val="lt1"/>
              </a:solidFill>
              <a:latin typeface="League Spartan"/>
              <a:ea typeface="League Spartan"/>
              <a:cs typeface="League Spartan"/>
              <a:sym typeface="League Spartan"/>
            </a:endParaRPr>
          </a:p>
        </p:txBody>
      </p:sp>
      <p:sp>
        <p:nvSpPr>
          <p:cNvPr id="95" name="Google Shape;95;g3b8a172493d_0_48"/>
          <p:cNvSpPr txBox="1"/>
          <p:nvPr/>
        </p:nvSpPr>
        <p:spPr>
          <a:xfrm>
            <a:off x="183425" y="862525"/>
            <a:ext cx="4541700" cy="646500"/>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a:p>
            <a:pPr indent="0" lvl="0" marL="88900" marR="0" rtl="0" algn="l">
              <a:lnSpc>
                <a:spcPct val="100000"/>
              </a:lnSpc>
              <a:spcBef>
                <a:spcPts val="0"/>
              </a:spcBef>
              <a:spcAft>
                <a:spcPts val="0"/>
              </a:spcAft>
              <a:buClr>
                <a:srgbClr val="000000"/>
              </a:buClr>
              <a:buSzPts val="1400"/>
              <a:buFont typeface="Arial"/>
              <a:buNone/>
            </a:pPr>
            <a:r>
              <a:t/>
            </a:r>
            <a:endParaRPr sz="1800">
              <a:solidFill>
                <a:schemeClr val="dk1"/>
              </a:solidFill>
              <a:latin typeface="Roboto"/>
              <a:ea typeface="Roboto"/>
              <a:cs typeface="Roboto"/>
              <a:sym typeface="Roboto"/>
            </a:endParaRPr>
          </a:p>
        </p:txBody>
      </p:sp>
      <p:pic>
        <p:nvPicPr>
          <p:cNvPr id="96" name="Google Shape;96;g3b8a172493d_0_48" title="4.png"/>
          <p:cNvPicPr preferRelativeResize="0"/>
          <p:nvPr/>
        </p:nvPicPr>
        <p:blipFill rotWithShape="1">
          <a:blip r:embed="rId3">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b8a172493d_0_0"/>
          <p:cNvSpPr/>
          <p:nvPr/>
        </p:nvSpPr>
        <p:spPr>
          <a:xfrm>
            <a:off x="0" y="152098"/>
            <a:ext cx="9144000" cy="667200"/>
          </a:xfrm>
          <a:prstGeom prst="rect">
            <a:avLst/>
          </a:prstGeom>
          <a:solidFill>
            <a:srgbClr val="26875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lang="en" sz="3900">
                <a:solidFill>
                  <a:schemeClr val="lt1"/>
                </a:solidFill>
                <a:latin typeface="League Spartan"/>
                <a:ea typeface="League Spartan"/>
                <a:cs typeface="League Spartan"/>
                <a:sym typeface="League Spartan"/>
              </a:rPr>
              <a:t>OUR VISION AND GOALS</a:t>
            </a:r>
            <a:endParaRPr b="1" i="0" sz="3900" u="none" cap="none" strike="noStrike">
              <a:solidFill>
                <a:schemeClr val="lt1"/>
              </a:solidFill>
              <a:latin typeface="League Spartan"/>
              <a:ea typeface="League Spartan"/>
              <a:cs typeface="League Spartan"/>
              <a:sym typeface="League Spartan"/>
            </a:endParaRPr>
          </a:p>
        </p:txBody>
      </p:sp>
      <p:sp>
        <p:nvSpPr>
          <p:cNvPr id="102" name="Google Shape;102;g3b8a172493d_0_0"/>
          <p:cNvSpPr txBox="1"/>
          <p:nvPr/>
        </p:nvSpPr>
        <p:spPr>
          <a:xfrm>
            <a:off x="157634" y="961555"/>
            <a:ext cx="8759700" cy="1220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300">
                <a:solidFill>
                  <a:schemeClr val="dk1"/>
                </a:solidFill>
                <a:latin typeface="Roboto"/>
                <a:ea typeface="Roboto"/>
                <a:cs typeface="Roboto"/>
                <a:sym typeface="Roboto"/>
              </a:rPr>
              <a:t>Our Vision</a:t>
            </a:r>
            <a:br>
              <a:rPr b="1" lang="en" sz="1900">
                <a:solidFill>
                  <a:schemeClr val="dk1"/>
                </a:solidFill>
                <a:latin typeface="Roboto"/>
                <a:ea typeface="Roboto"/>
                <a:cs typeface="Roboto"/>
                <a:sym typeface="Roboto"/>
              </a:rPr>
            </a:br>
            <a:r>
              <a:rPr lang="en" sz="1900">
                <a:solidFill>
                  <a:schemeClr val="dk1"/>
                </a:solidFill>
                <a:latin typeface="Roboto"/>
                <a:ea typeface="Roboto"/>
                <a:cs typeface="Roboto"/>
                <a:sym typeface="Roboto"/>
              </a:rPr>
              <a:t>Build a Democratic Party in Ohio that fights unapologetically for working people and delivers real material improvements in people’s lives.</a:t>
            </a:r>
            <a:endParaRPr i="0" sz="1900" u="none" cap="none" strike="noStrike">
              <a:solidFill>
                <a:schemeClr val="dk1"/>
              </a:solidFill>
              <a:latin typeface="Roboto"/>
              <a:ea typeface="Roboto"/>
              <a:cs typeface="Roboto"/>
              <a:sym typeface="Roboto"/>
            </a:endParaRPr>
          </a:p>
        </p:txBody>
      </p:sp>
      <p:pic>
        <p:nvPicPr>
          <p:cNvPr id="103" name="Google Shape;103;g3b8a172493d_0_0" title="4.png"/>
          <p:cNvPicPr preferRelativeResize="0"/>
          <p:nvPr/>
        </p:nvPicPr>
        <p:blipFill rotWithShape="1">
          <a:blip r:embed="rId3">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b7fa6d43e9_0_1"/>
          <p:cNvSpPr/>
          <p:nvPr/>
        </p:nvSpPr>
        <p:spPr>
          <a:xfrm>
            <a:off x="0" y="152098"/>
            <a:ext cx="9144000" cy="667200"/>
          </a:xfrm>
          <a:prstGeom prst="rect">
            <a:avLst/>
          </a:prstGeom>
          <a:solidFill>
            <a:srgbClr val="26875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lang="en" sz="3900">
                <a:solidFill>
                  <a:schemeClr val="lt1"/>
                </a:solidFill>
                <a:latin typeface="League Spartan"/>
                <a:ea typeface="League Spartan"/>
                <a:cs typeface="League Spartan"/>
                <a:sym typeface="League Spartan"/>
              </a:rPr>
              <a:t>OUR VISION AND GOALS</a:t>
            </a:r>
            <a:endParaRPr b="1" i="0" sz="3900" u="none" cap="none" strike="noStrike">
              <a:solidFill>
                <a:schemeClr val="lt1"/>
              </a:solidFill>
              <a:latin typeface="League Spartan"/>
              <a:ea typeface="League Spartan"/>
              <a:cs typeface="League Spartan"/>
              <a:sym typeface="League Spartan"/>
            </a:endParaRPr>
          </a:p>
        </p:txBody>
      </p:sp>
      <p:sp>
        <p:nvSpPr>
          <p:cNvPr id="109" name="Google Shape;109;g3b7fa6d43e9_0_1"/>
          <p:cNvSpPr txBox="1"/>
          <p:nvPr/>
        </p:nvSpPr>
        <p:spPr>
          <a:xfrm>
            <a:off x="157634" y="961555"/>
            <a:ext cx="8759700" cy="2512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dk1"/>
                </a:solidFill>
                <a:latin typeface="Roboto"/>
                <a:ea typeface="Roboto"/>
                <a:cs typeface="Roboto"/>
                <a:sym typeface="Roboto"/>
                <a:extLst>
                  <a:ext uri="http://customooxmlschemas.google.com/">
                    <go:slidesCustomData xmlns:go="http://customooxmlschemas.google.com/" textRoundtripDataId="0"/>
                  </a:ext>
                </a:extLst>
              </a:rPr>
              <a:t>Long-Term Goals</a:t>
            </a:r>
            <a:endParaRPr b="1" sz="2000">
              <a:solidFill>
                <a:schemeClr val="dk1"/>
              </a:solidFill>
              <a:latin typeface="Roboto"/>
              <a:ea typeface="Roboto"/>
              <a:cs typeface="Roboto"/>
              <a:sym typeface="Roboto"/>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latin typeface="Roboto"/>
                <a:ea typeface="Roboto"/>
                <a:cs typeface="Roboto"/>
                <a:sym typeface="Roboto"/>
              </a:rPr>
              <a:t>Elect Democrats who will pass bold policies that </a:t>
            </a:r>
            <a:r>
              <a:rPr b="1" lang="en" sz="1900">
                <a:solidFill>
                  <a:schemeClr val="dk1"/>
                </a:solidFill>
                <a:latin typeface="Roboto"/>
                <a:ea typeface="Roboto"/>
                <a:cs typeface="Roboto"/>
                <a:sym typeface="Roboto"/>
              </a:rPr>
              <a:t>make life more affordable</a:t>
            </a:r>
            <a:r>
              <a:rPr lang="en" sz="1900">
                <a:solidFill>
                  <a:schemeClr val="dk1"/>
                </a:solidFill>
                <a:latin typeface="Roboto"/>
                <a:ea typeface="Roboto"/>
                <a:cs typeface="Roboto"/>
                <a:sym typeface="Roboto"/>
              </a:rPr>
              <a:t> and </a:t>
            </a:r>
            <a:r>
              <a:rPr b="1" lang="en" sz="1900">
                <a:solidFill>
                  <a:schemeClr val="dk1"/>
                </a:solidFill>
                <a:latin typeface="Roboto"/>
                <a:ea typeface="Roboto"/>
                <a:cs typeface="Roboto"/>
                <a:sym typeface="Roboto"/>
              </a:rPr>
              <a:t>reduce income and wealth inequality</a:t>
            </a:r>
            <a:r>
              <a:rPr lang="en" sz="1900">
                <a:solidFill>
                  <a:schemeClr val="dk1"/>
                </a:solidFill>
                <a:latin typeface="Roboto"/>
                <a:ea typeface="Roboto"/>
                <a:cs typeface="Roboto"/>
                <a:sym typeface="Roboto"/>
              </a:rPr>
              <a:t> in Ohio</a:t>
            </a:r>
            <a:endParaRPr sz="1900">
              <a:solidFill>
                <a:schemeClr val="dk1"/>
              </a:solidFill>
              <a:latin typeface="Roboto"/>
              <a:ea typeface="Roboto"/>
              <a:cs typeface="Roboto"/>
              <a:sym typeface="Roboto"/>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latin typeface="Roboto"/>
                <a:ea typeface="Roboto"/>
                <a:cs typeface="Roboto"/>
                <a:sym typeface="Roboto"/>
              </a:rPr>
              <a:t>Build </a:t>
            </a:r>
            <a:r>
              <a:rPr b="1" lang="en" sz="1900">
                <a:solidFill>
                  <a:schemeClr val="dk1"/>
                </a:solidFill>
                <a:latin typeface="Roboto"/>
                <a:ea typeface="Roboto"/>
                <a:cs typeface="Roboto"/>
                <a:sym typeface="Roboto"/>
              </a:rPr>
              <a:t>governing coalitions of elected Democrats</a:t>
            </a:r>
            <a:r>
              <a:rPr lang="en" sz="1900">
                <a:solidFill>
                  <a:schemeClr val="dk1"/>
                </a:solidFill>
                <a:latin typeface="Roboto"/>
                <a:ea typeface="Roboto"/>
                <a:cs typeface="Roboto"/>
                <a:sym typeface="Roboto"/>
              </a:rPr>
              <a:t> at the local and state level committed to improving people’s material well-being</a:t>
            </a:r>
            <a:endParaRPr sz="1900">
              <a:solidFill>
                <a:schemeClr val="dk1"/>
              </a:solidFill>
              <a:latin typeface="Roboto"/>
              <a:ea typeface="Roboto"/>
              <a:cs typeface="Roboto"/>
              <a:sym typeface="Roboto"/>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latin typeface="Roboto"/>
                <a:ea typeface="Roboto"/>
                <a:cs typeface="Roboto"/>
                <a:sym typeface="Roboto"/>
              </a:rPr>
              <a:t>Transform the Ohio Democratic Party into a </a:t>
            </a:r>
            <a:r>
              <a:rPr b="1" lang="en" sz="1900">
                <a:solidFill>
                  <a:schemeClr val="dk1"/>
                </a:solidFill>
                <a:latin typeface="Roboto"/>
                <a:ea typeface="Roboto"/>
                <a:cs typeface="Roboto"/>
                <a:sym typeface="Roboto"/>
              </a:rPr>
              <a:t>party of the people</a:t>
            </a:r>
            <a:r>
              <a:rPr lang="en" sz="1900">
                <a:solidFill>
                  <a:schemeClr val="dk1"/>
                </a:solidFill>
                <a:latin typeface="Roboto"/>
                <a:ea typeface="Roboto"/>
                <a:cs typeface="Roboto"/>
                <a:sym typeface="Roboto"/>
              </a:rPr>
              <a:t> by participating locally — free from corporate and dark money influence</a:t>
            </a:r>
            <a:endParaRPr i="0" sz="1900" u="none" cap="none" strike="noStrike">
              <a:solidFill>
                <a:schemeClr val="dk1"/>
              </a:solidFill>
              <a:latin typeface="Roboto"/>
              <a:ea typeface="Roboto"/>
              <a:cs typeface="Roboto"/>
              <a:sym typeface="Roboto"/>
            </a:endParaRPr>
          </a:p>
        </p:txBody>
      </p:sp>
      <p:pic>
        <p:nvPicPr>
          <p:cNvPr id="110" name="Google Shape;110;g3b7fa6d43e9_0_1" title="4.png"/>
          <p:cNvPicPr preferRelativeResize="0"/>
          <p:nvPr/>
        </p:nvPicPr>
        <p:blipFill rotWithShape="1">
          <a:blip r:embed="rId4">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b7fa6d43e9_0_9"/>
          <p:cNvSpPr txBox="1"/>
          <p:nvPr/>
        </p:nvSpPr>
        <p:spPr>
          <a:xfrm>
            <a:off x="157634" y="961555"/>
            <a:ext cx="8759700" cy="4057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chemeClr val="dk1"/>
                </a:solidFill>
                <a:latin typeface="Roboto"/>
                <a:ea typeface="Roboto"/>
                <a:cs typeface="Roboto"/>
                <a:sym typeface="Roboto"/>
              </a:rPr>
              <a:t>Medium-Term Goals (2026–2027)</a:t>
            </a:r>
            <a:endParaRPr b="1"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Roboto"/>
                <a:ea typeface="Roboto"/>
                <a:cs typeface="Roboto"/>
                <a:sym typeface="Roboto"/>
              </a:rPr>
              <a:t>Grow to </a:t>
            </a:r>
            <a:r>
              <a:rPr b="1" lang="en" sz="1700">
                <a:solidFill>
                  <a:schemeClr val="dk1"/>
                </a:solidFill>
                <a:latin typeface="Roboto"/>
                <a:ea typeface="Roboto"/>
                <a:cs typeface="Roboto"/>
                <a:sym typeface="Roboto"/>
              </a:rPr>
              <a:t>1,000 members by the end of 2026</a:t>
            </a:r>
            <a:endParaRPr b="1"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Roboto"/>
                <a:ea typeface="Roboto"/>
                <a:cs typeface="Roboto"/>
                <a:sym typeface="Roboto"/>
              </a:rPr>
              <a:t>Build caucus presence in </a:t>
            </a:r>
            <a:r>
              <a:rPr b="1" lang="en" sz="1700">
                <a:solidFill>
                  <a:schemeClr val="dk1"/>
                </a:solidFill>
                <a:latin typeface="Roboto"/>
                <a:ea typeface="Roboto"/>
                <a:cs typeface="Roboto"/>
                <a:sym typeface="Roboto"/>
              </a:rPr>
              <a:t>80% of Ohio counties by 2026</a:t>
            </a:r>
            <a:r>
              <a:rPr lang="en" sz="1700">
                <a:solidFill>
                  <a:schemeClr val="dk1"/>
                </a:solidFill>
                <a:latin typeface="Roboto"/>
                <a:ea typeface="Roboto"/>
                <a:cs typeface="Roboto"/>
                <a:sym typeface="Roboto"/>
              </a:rPr>
              <a:t> and </a:t>
            </a:r>
            <a:r>
              <a:rPr b="1" lang="en" sz="1700">
                <a:solidFill>
                  <a:schemeClr val="dk1"/>
                </a:solidFill>
                <a:latin typeface="Roboto"/>
                <a:ea typeface="Roboto"/>
                <a:cs typeface="Roboto"/>
                <a:sym typeface="Roboto"/>
              </a:rPr>
              <a:t>100% by 2027</a:t>
            </a:r>
            <a:endParaRPr b="1"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Roboto"/>
                <a:ea typeface="Roboto"/>
                <a:cs typeface="Roboto"/>
                <a:sym typeface="Roboto"/>
              </a:rPr>
              <a:t>Increase participation of </a:t>
            </a:r>
            <a:r>
              <a:rPr b="1" lang="en" sz="1700">
                <a:solidFill>
                  <a:schemeClr val="dk1"/>
                </a:solidFill>
                <a:latin typeface="Roboto"/>
                <a:ea typeface="Roboto"/>
                <a:cs typeface="Roboto"/>
                <a:sym typeface="Roboto"/>
              </a:rPr>
              <a:t>working-class Ohioans</a:t>
            </a:r>
            <a:r>
              <a:rPr lang="en" sz="1700">
                <a:solidFill>
                  <a:schemeClr val="dk1"/>
                </a:solidFill>
                <a:latin typeface="Roboto"/>
                <a:ea typeface="Roboto"/>
                <a:cs typeface="Roboto"/>
                <a:sym typeface="Roboto"/>
              </a:rPr>
              <a:t> in party leadership</a:t>
            </a:r>
            <a:endParaRPr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Roboto"/>
                <a:ea typeface="Roboto"/>
                <a:cs typeface="Roboto"/>
                <a:sym typeface="Roboto"/>
              </a:rPr>
              <a:t>Pass a </a:t>
            </a:r>
            <a:r>
              <a:rPr b="1" lang="en" sz="1700">
                <a:solidFill>
                  <a:schemeClr val="dk1"/>
                </a:solidFill>
                <a:latin typeface="Roboto"/>
                <a:ea typeface="Roboto"/>
                <a:cs typeface="Roboto"/>
                <a:sym typeface="Roboto"/>
              </a:rPr>
              <a:t>resolution in the ODP against dark money</a:t>
            </a:r>
            <a:r>
              <a:rPr lang="en" sz="1700">
                <a:solidFill>
                  <a:schemeClr val="dk1"/>
                </a:solidFill>
                <a:latin typeface="Roboto"/>
                <a:ea typeface="Roboto"/>
                <a:cs typeface="Roboto"/>
                <a:sym typeface="Roboto"/>
              </a:rPr>
              <a:t> in Democratic primaries before 2028.</a:t>
            </a:r>
            <a:endParaRPr b="1" sz="17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sz="1700">
                <a:solidFill>
                  <a:schemeClr val="dk1"/>
                </a:solidFill>
                <a:latin typeface="Roboto"/>
                <a:ea typeface="Roboto"/>
                <a:cs typeface="Roboto"/>
                <a:sym typeface="Roboto"/>
              </a:rPr>
              <a:t>Short-Term Goals (Now–2026)</a:t>
            </a:r>
            <a:endParaRPr b="1"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Fully formalize the Progressive Caucus (leadership, bylaws, communications, membership)</a:t>
            </a:r>
            <a:endParaRPr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Roboto"/>
                <a:ea typeface="Roboto"/>
                <a:cs typeface="Roboto"/>
                <a:sym typeface="Roboto"/>
              </a:rPr>
              <a:t>Develop </a:t>
            </a:r>
            <a:r>
              <a:rPr b="1" lang="en" sz="1700">
                <a:solidFill>
                  <a:schemeClr val="dk1"/>
                </a:solidFill>
                <a:latin typeface="Roboto"/>
                <a:ea typeface="Roboto"/>
                <a:cs typeface="Roboto"/>
                <a:sym typeface="Roboto"/>
              </a:rPr>
              <a:t>3–5 clear, populist policy priorities</a:t>
            </a:r>
            <a:r>
              <a:rPr lang="en" sz="1700">
                <a:solidFill>
                  <a:schemeClr val="dk1"/>
                </a:solidFill>
                <a:latin typeface="Roboto"/>
                <a:ea typeface="Roboto"/>
                <a:cs typeface="Roboto"/>
                <a:sym typeface="Roboto"/>
              </a:rPr>
              <a:t> for 2026 candidates</a:t>
            </a:r>
            <a:endParaRPr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Char char="●"/>
            </a:pPr>
            <a:r>
              <a:rPr lang="en" sz="1700" strike="sngStrike">
                <a:solidFill>
                  <a:schemeClr val="dk1"/>
                </a:solidFill>
                <a:latin typeface="Roboto"/>
                <a:ea typeface="Roboto"/>
                <a:cs typeface="Roboto"/>
                <a:sym typeface="Roboto"/>
              </a:rPr>
              <a:t>Reach </a:t>
            </a:r>
            <a:r>
              <a:rPr b="1" lang="en" sz="1700" strike="sngStrike">
                <a:solidFill>
                  <a:schemeClr val="dk1"/>
                </a:solidFill>
                <a:latin typeface="Roboto"/>
                <a:ea typeface="Roboto"/>
                <a:cs typeface="Roboto"/>
                <a:sym typeface="Roboto"/>
              </a:rPr>
              <a:t>350 members by the end of 2025 </a:t>
            </a:r>
            <a:r>
              <a:rPr b="1" lang="en" sz="1700">
                <a:solidFill>
                  <a:schemeClr val="dk1"/>
                </a:solidFill>
                <a:latin typeface="Roboto"/>
                <a:ea typeface="Roboto"/>
                <a:cs typeface="Roboto"/>
                <a:sym typeface="Roboto"/>
              </a:rPr>
              <a:t>(we’re at 500!)</a:t>
            </a:r>
            <a:endParaRPr b="1"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Char char="●"/>
            </a:pPr>
            <a:r>
              <a:rPr lang="en" sz="1700">
                <a:solidFill>
                  <a:schemeClr val="dk1"/>
                </a:solidFill>
                <a:latin typeface="Roboto"/>
                <a:ea typeface="Roboto"/>
                <a:cs typeface="Roboto"/>
                <a:sym typeface="Roboto"/>
              </a:rPr>
              <a:t>Increase and recruit precinct captains and active member involvement in their county party </a:t>
            </a:r>
            <a:endParaRPr b="1" sz="1700">
              <a:solidFill>
                <a:schemeClr val="dk1"/>
              </a:solidFill>
              <a:latin typeface="Roboto"/>
              <a:ea typeface="Roboto"/>
              <a:cs typeface="Roboto"/>
              <a:sym typeface="Roboto"/>
            </a:endParaRPr>
          </a:p>
        </p:txBody>
      </p:sp>
      <p:sp>
        <p:nvSpPr>
          <p:cNvPr id="116" name="Google Shape;116;g3b7fa6d43e9_0_9"/>
          <p:cNvSpPr/>
          <p:nvPr/>
        </p:nvSpPr>
        <p:spPr>
          <a:xfrm>
            <a:off x="0" y="152098"/>
            <a:ext cx="9144000" cy="667200"/>
          </a:xfrm>
          <a:prstGeom prst="rect">
            <a:avLst/>
          </a:prstGeom>
          <a:solidFill>
            <a:srgbClr val="26875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lang="en" sz="3900">
                <a:solidFill>
                  <a:schemeClr val="lt1"/>
                </a:solidFill>
                <a:latin typeface="League Spartan"/>
                <a:ea typeface="League Spartan"/>
                <a:cs typeface="League Spartan"/>
                <a:sym typeface="League Spartan"/>
              </a:rPr>
              <a:t>OUR GOALS (BUILD POWER TO WIN)</a:t>
            </a:r>
            <a:endParaRPr b="1" i="0" sz="3900" u="none" cap="none" strike="noStrike">
              <a:solidFill>
                <a:schemeClr val="lt1"/>
              </a:solidFill>
              <a:latin typeface="League Spartan"/>
              <a:ea typeface="League Spartan"/>
              <a:cs typeface="League Spartan"/>
              <a:sym typeface="League Spartan"/>
            </a:endParaRPr>
          </a:p>
        </p:txBody>
      </p:sp>
      <p:pic>
        <p:nvPicPr>
          <p:cNvPr id="117" name="Google Shape;117;g3b7fa6d43e9_0_9" title="4.png"/>
          <p:cNvPicPr preferRelativeResize="0"/>
          <p:nvPr/>
        </p:nvPicPr>
        <p:blipFill rotWithShape="1">
          <a:blip r:embed="rId3">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p:nvPr/>
        </p:nvSpPr>
        <p:spPr>
          <a:xfrm>
            <a:off x="0" y="95306"/>
            <a:ext cx="9144000" cy="569400"/>
          </a:xfrm>
          <a:prstGeom prst="rect">
            <a:avLst/>
          </a:prstGeom>
          <a:solidFill>
            <a:srgbClr val="26875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sp>
        <p:nvSpPr>
          <p:cNvPr id="124" name="Google Shape;124;p2"/>
          <p:cNvSpPr txBox="1"/>
          <p:nvPr/>
        </p:nvSpPr>
        <p:spPr>
          <a:xfrm>
            <a:off x="1427100" y="158000"/>
            <a:ext cx="62898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lang="en" sz="4000">
                <a:solidFill>
                  <a:schemeClr val="lt1"/>
                </a:solidFill>
                <a:latin typeface="League Spartan"/>
                <a:ea typeface="League Spartan"/>
                <a:cs typeface="League Spartan"/>
                <a:sym typeface="League Spartan"/>
              </a:rPr>
              <a:t>What are we covering?</a:t>
            </a:r>
            <a:endParaRPr b="1" i="0" sz="4000" u="none" cap="none" strike="noStrike">
              <a:solidFill>
                <a:srgbClr val="FFFFFF"/>
              </a:solidFill>
              <a:latin typeface="League Spartan"/>
              <a:ea typeface="League Spartan"/>
              <a:cs typeface="League Spartan"/>
              <a:sym typeface="League Spartan"/>
            </a:endParaRPr>
          </a:p>
        </p:txBody>
      </p:sp>
      <p:sp>
        <p:nvSpPr>
          <p:cNvPr id="125" name="Google Shape;125;p2"/>
          <p:cNvSpPr txBox="1"/>
          <p:nvPr/>
        </p:nvSpPr>
        <p:spPr>
          <a:xfrm>
            <a:off x="146550" y="762050"/>
            <a:ext cx="8759700" cy="3386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a:p>
            <a:pPr indent="-387350" lvl="0" marL="457200" marR="0" rtl="0" algn="l">
              <a:lnSpc>
                <a:spcPct val="100000"/>
              </a:lnSpc>
              <a:spcBef>
                <a:spcPts val="0"/>
              </a:spcBef>
              <a:spcAft>
                <a:spcPts val="0"/>
              </a:spcAft>
              <a:buClr>
                <a:schemeClr val="dk1"/>
              </a:buClr>
              <a:buSzPts val="2500"/>
              <a:buFont typeface="Roboto"/>
              <a:buAutoNum type="arabicParenR"/>
            </a:pPr>
            <a:r>
              <a:rPr b="0" i="0" lang="en" sz="2500" u="none" cap="none" strike="noStrike">
                <a:solidFill>
                  <a:schemeClr val="dk1"/>
                </a:solidFill>
                <a:latin typeface="Roboto"/>
                <a:ea typeface="Roboto"/>
                <a:cs typeface="Roboto"/>
                <a:sym typeface="Roboto"/>
              </a:rPr>
              <a:t>Do yo</a:t>
            </a:r>
            <a:r>
              <a:rPr b="0" i="0" lang="en" sz="2500" u="none" cap="none" strike="noStrike">
                <a:solidFill>
                  <a:schemeClr val="dk1"/>
                </a:solidFill>
                <a:latin typeface="Roboto"/>
                <a:ea typeface="Roboto"/>
                <a:cs typeface="Roboto"/>
                <a:sym typeface="Roboto"/>
              </a:rPr>
              <a:t>u know you have a local county Democratic Party?</a:t>
            </a:r>
            <a:endParaRPr>
              <a:solidFill>
                <a:schemeClr val="dk1"/>
              </a:solidFill>
            </a:endParaRPr>
          </a:p>
          <a:p>
            <a:pPr indent="-387350" lvl="0" marL="457200" marR="0" rtl="0" algn="l">
              <a:lnSpc>
                <a:spcPct val="100000"/>
              </a:lnSpc>
              <a:spcBef>
                <a:spcPts val="0"/>
              </a:spcBef>
              <a:spcAft>
                <a:spcPts val="0"/>
              </a:spcAft>
              <a:buClr>
                <a:schemeClr val="dk1"/>
              </a:buClr>
              <a:buSzPts val="2500"/>
              <a:buFont typeface="Roboto"/>
              <a:buAutoNum type="arabicParenR"/>
            </a:pPr>
            <a:r>
              <a:rPr b="0" i="0" lang="en" sz="2500" u="none" cap="none" strike="noStrike">
                <a:solidFill>
                  <a:schemeClr val="dk1"/>
                </a:solidFill>
                <a:latin typeface="Roboto"/>
                <a:ea typeface="Roboto"/>
                <a:cs typeface="Roboto"/>
                <a:sym typeface="Roboto"/>
              </a:rPr>
              <a:t>Do you know what Central/Executive Committee is?</a:t>
            </a:r>
            <a:endParaRPr b="0" i="0" sz="2500" u="none" cap="none" strike="noStrike">
              <a:solidFill>
                <a:schemeClr val="dk1"/>
              </a:solidFill>
              <a:latin typeface="Roboto"/>
              <a:ea typeface="Roboto"/>
              <a:cs typeface="Roboto"/>
              <a:sym typeface="Roboto"/>
            </a:endParaRPr>
          </a:p>
          <a:p>
            <a:pPr indent="-387350" lvl="0" marL="457200" marR="0" rtl="0" algn="l">
              <a:lnSpc>
                <a:spcPct val="100000"/>
              </a:lnSpc>
              <a:spcBef>
                <a:spcPts val="0"/>
              </a:spcBef>
              <a:spcAft>
                <a:spcPts val="0"/>
              </a:spcAft>
              <a:buClr>
                <a:schemeClr val="dk1"/>
              </a:buClr>
              <a:buSzPts val="2500"/>
              <a:buFont typeface="Roboto"/>
              <a:buAutoNum type="arabicParenR"/>
            </a:pPr>
            <a:r>
              <a:rPr b="0" i="0" lang="en" sz="2500" u="none" cap="none" strike="noStrike">
                <a:solidFill>
                  <a:schemeClr val="dk1"/>
                </a:solidFill>
                <a:latin typeface="Roboto"/>
                <a:ea typeface="Roboto"/>
                <a:cs typeface="Roboto"/>
                <a:sym typeface="Roboto"/>
              </a:rPr>
              <a:t>Have you ever been elected or appointed Central/Executive Committee?</a:t>
            </a:r>
            <a:endParaRPr b="0" i="0" sz="2500" u="none" cap="none" strike="noStrike">
              <a:solidFill>
                <a:schemeClr val="dk1"/>
              </a:solidFill>
              <a:latin typeface="Roboto"/>
              <a:ea typeface="Roboto"/>
              <a:cs typeface="Roboto"/>
              <a:sym typeface="Roboto"/>
            </a:endParaRPr>
          </a:p>
          <a:p>
            <a:pPr indent="-387350" lvl="0" marL="457200" marR="0" rtl="0" algn="l">
              <a:lnSpc>
                <a:spcPct val="100000"/>
              </a:lnSpc>
              <a:spcBef>
                <a:spcPts val="0"/>
              </a:spcBef>
              <a:spcAft>
                <a:spcPts val="0"/>
              </a:spcAft>
              <a:buClr>
                <a:schemeClr val="dk1"/>
              </a:buClr>
              <a:buSzPts val="2500"/>
              <a:buFont typeface="Roboto"/>
              <a:buAutoNum type="arabicParenR"/>
            </a:pPr>
            <a:r>
              <a:rPr b="0" i="0" lang="en" sz="2500" u="none" cap="none" strike="noStrike">
                <a:solidFill>
                  <a:schemeClr val="dk1"/>
                </a:solidFill>
                <a:latin typeface="Roboto"/>
                <a:ea typeface="Roboto"/>
                <a:cs typeface="Roboto"/>
                <a:sym typeface="Roboto"/>
              </a:rPr>
              <a:t>Did you know that there is also a State Central Committee for the Ohio </a:t>
            </a:r>
            <a:r>
              <a:rPr lang="en" sz="2500">
                <a:solidFill>
                  <a:schemeClr val="dk1"/>
                </a:solidFill>
                <a:latin typeface="Roboto"/>
                <a:ea typeface="Roboto"/>
                <a:cs typeface="Roboto"/>
                <a:sym typeface="Roboto"/>
              </a:rPr>
              <a:t>Democratic</a:t>
            </a:r>
            <a:r>
              <a:rPr b="0" i="0" lang="en" sz="2500" u="none" cap="none" strike="noStrike">
                <a:solidFill>
                  <a:schemeClr val="dk1"/>
                </a:solidFill>
                <a:latin typeface="Roboto"/>
                <a:ea typeface="Roboto"/>
                <a:cs typeface="Roboto"/>
                <a:sym typeface="Roboto"/>
              </a:rPr>
              <a:t> Party (ODP)?</a:t>
            </a:r>
            <a:endParaRPr b="0" i="0" sz="25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p:txBody>
      </p:sp>
      <p:pic>
        <p:nvPicPr>
          <p:cNvPr id="126" name="Google Shape;126;p2" title="4.png"/>
          <p:cNvPicPr preferRelativeResize="0"/>
          <p:nvPr/>
        </p:nvPicPr>
        <p:blipFill rotWithShape="1">
          <a:blip r:embed="rId3">
            <a:alphaModFix/>
          </a:blip>
          <a:srcRect b="19579" l="0" r="0" t="21625"/>
          <a:stretch/>
        </p:blipFill>
        <p:spPr>
          <a:xfrm>
            <a:off x="7332974" y="4039250"/>
            <a:ext cx="1669150" cy="98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
          <p:cNvSpPr txBox="1"/>
          <p:nvPr/>
        </p:nvSpPr>
        <p:spPr>
          <a:xfrm>
            <a:off x="1688700" y="116456"/>
            <a:ext cx="57666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FFFFFF"/>
              </a:solidFill>
              <a:latin typeface="Poppins"/>
              <a:ea typeface="Poppins"/>
              <a:cs typeface="Poppins"/>
              <a:sym typeface="Poppins"/>
            </a:endParaRPr>
          </a:p>
        </p:txBody>
      </p:sp>
      <p:cxnSp>
        <p:nvCxnSpPr>
          <p:cNvPr id="132" name="Google Shape;132;p3"/>
          <p:cNvCxnSpPr/>
          <p:nvPr/>
        </p:nvCxnSpPr>
        <p:spPr>
          <a:xfrm>
            <a:off x="2258400" y="612966"/>
            <a:ext cx="4627200" cy="0"/>
          </a:xfrm>
          <a:prstGeom prst="straightConnector1">
            <a:avLst/>
          </a:prstGeom>
          <a:noFill/>
          <a:ln cap="flat" cmpd="sng" w="19050">
            <a:solidFill>
              <a:srgbClr val="FFFFFF"/>
            </a:solidFill>
            <a:prstDash val="solid"/>
            <a:round/>
            <a:headEnd len="sm" w="sm" type="none"/>
            <a:tailEnd len="sm" w="sm" type="none"/>
          </a:ln>
        </p:spPr>
      </p:cxnSp>
      <p:sp>
        <p:nvSpPr>
          <p:cNvPr id="133" name="Google Shape;133;p3"/>
          <p:cNvSpPr txBox="1"/>
          <p:nvPr/>
        </p:nvSpPr>
        <p:spPr>
          <a:xfrm>
            <a:off x="97400" y="924488"/>
            <a:ext cx="8850900" cy="11082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Arial"/>
              <a:ea typeface="Arial"/>
              <a:cs typeface="Arial"/>
              <a:sym typeface="Arial"/>
            </a:endParaRPr>
          </a:p>
        </p:txBody>
      </p:sp>
      <p:pic>
        <p:nvPicPr>
          <p:cNvPr descr="Check out &quot;The People’s Guide to Power,&quot; an ongoing series from WNYC that examines how government works in our region, how people get involved — and how they sometimes get left out: https://project.wnyc.org/guide-to-power/" id="134" name="Google Shape;134;p3" title="How to Work the Political Machine">
            <a:hlinkClick r:id="rId3"/>
          </p:cNvPr>
          <p:cNvPicPr preferRelativeResize="0"/>
          <p:nvPr/>
        </p:nvPicPr>
        <p:blipFill rotWithShape="1">
          <a:blip r:embed="rId4">
            <a:alphaModFix/>
          </a:blip>
          <a:srcRect b="0" l="0" r="0" t="0"/>
          <a:stretch/>
        </p:blipFill>
        <p:spPr>
          <a:xfrm>
            <a:off x="1753761" y="494937"/>
            <a:ext cx="5538175" cy="4153625"/>
          </a:xfrm>
          <a:prstGeom prst="rect">
            <a:avLst/>
          </a:prstGeom>
          <a:noFill/>
          <a:ln>
            <a:noFill/>
          </a:ln>
        </p:spPr>
      </p:pic>
      <p:pic>
        <p:nvPicPr>
          <p:cNvPr id="135" name="Google Shape;135;p3" title="4.png"/>
          <p:cNvPicPr preferRelativeResize="0"/>
          <p:nvPr/>
        </p:nvPicPr>
        <p:blipFill rotWithShape="1">
          <a:blip r:embed="rId5">
            <a:alphaModFix/>
          </a:blip>
          <a:srcRect b="19579" l="0" r="0" t="21625"/>
          <a:stretch/>
        </p:blipFill>
        <p:spPr>
          <a:xfrm>
            <a:off x="7332974" y="4039250"/>
            <a:ext cx="1669150" cy="981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